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4594" y="426465"/>
            <a:ext cx="419481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1571091"/>
            <a:ext cx="7846059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0" y="1744119"/>
            <a:ext cx="4956810" cy="1398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6965">
              <a:lnSpc>
                <a:spcPct val="150100"/>
              </a:lnSpc>
              <a:spcBef>
                <a:spcPts val="100"/>
              </a:spcBef>
            </a:pPr>
            <a:r>
              <a:rPr sz="3200" b="1" dirty="0">
                <a:solidFill>
                  <a:schemeClr val="accent2"/>
                </a:solidFill>
                <a:latin typeface="Arial"/>
                <a:cs typeface="Arial"/>
              </a:rPr>
              <a:t>DINH DƯỠNG </a:t>
            </a:r>
            <a:r>
              <a:rPr sz="3200" b="1" spc="5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chemeClr val="accent2"/>
                </a:solidFill>
                <a:latin typeface="Arial"/>
                <a:cs typeface="Arial"/>
              </a:rPr>
              <a:t>BỆNH</a:t>
            </a:r>
            <a:r>
              <a:rPr sz="3200" b="1" spc="-2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chemeClr val="accent2"/>
                </a:solidFill>
                <a:latin typeface="Arial"/>
                <a:cs typeface="Arial"/>
              </a:rPr>
              <a:t>ĐÁI</a:t>
            </a:r>
            <a:r>
              <a:rPr sz="3200" b="1" spc="-2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2"/>
                </a:solidFill>
                <a:latin typeface="Arial"/>
                <a:cs typeface="Arial"/>
              </a:rPr>
              <a:t>THÁO</a:t>
            </a:r>
            <a:r>
              <a:rPr sz="3200" b="1" spc="-5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2"/>
                </a:solidFill>
                <a:latin typeface="Arial"/>
                <a:cs typeface="Arial"/>
              </a:rPr>
              <a:t>ĐƯỜNG</a:t>
            </a:r>
            <a:endParaRPr sz="3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6" name="Picture 5" descr="C:\Users\Admin\Desktop\Lo go B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447800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4"/>
          <p:cNvSpPr txBox="1"/>
          <p:nvPr/>
        </p:nvSpPr>
        <p:spPr>
          <a:xfrm>
            <a:off x="609600" y="4876800"/>
            <a:ext cx="8229599" cy="764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ạc</a:t>
            </a:r>
            <a:r>
              <a:rPr lang="en-US" sz="2400" b="1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sz="2400" b="1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b="1" spc="-20" dirty="0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0" dirty="0" err="1" smtClean="0">
                <a:solidFill>
                  <a:srgbClr val="0F24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209" y="1606143"/>
            <a:ext cx="8087359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725" algn="just">
              <a:lnSpc>
                <a:spcPct val="150000"/>
              </a:lnSpc>
              <a:spcBef>
                <a:spcPts val="100"/>
              </a:spcBef>
              <a:buChar char="-"/>
              <a:tabLst>
                <a:tab pos="167005" algn="l"/>
              </a:tabLst>
            </a:pPr>
            <a:r>
              <a:rPr lang="en-US" sz="2000" spc="-5" dirty="0" smtClean="0">
                <a:latin typeface="Microsoft Sans Serif"/>
                <a:cs typeface="Microsoft Sans Serif"/>
              </a:rPr>
              <a:t> </a:t>
            </a:r>
            <a:r>
              <a:rPr sz="2000" spc="-5" dirty="0" err="1" smtClean="0">
                <a:latin typeface="Microsoft Sans Serif"/>
                <a:cs typeface="Microsoft Sans Serif"/>
              </a:rPr>
              <a:t>Đối</a:t>
            </a:r>
            <a:r>
              <a:rPr sz="2000" spc="20" dirty="0" smtClean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với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phụ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110" dirty="0">
                <a:latin typeface="Microsoft Sans Serif"/>
                <a:cs typeface="Microsoft Sans Serif"/>
              </a:rPr>
              <a:t>nữ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 </a:t>
            </a:r>
            <a:r>
              <a:rPr sz="2000" spc="-5" dirty="0">
                <a:latin typeface="Microsoft Sans Serif"/>
                <a:cs typeface="Microsoft Sans Serif"/>
              </a:rPr>
              <a:t>thai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có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YTNC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của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ĐTĐ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nhưng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chưa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được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CĐ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ĐTĐ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trước </a:t>
            </a:r>
            <a:r>
              <a:rPr sz="2000" spc="-5" dirty="0">
                <a:latin typeface="Microsoft Sans Serif"/>
                <a:cs typeface="Microsoft Sans Serif"/>
              </a:rPr>
              <a:t>đây tại </a:t>
            </a:r>
            <a:r>
              <a:rPr sz="2000" spc="-10" dirty="0">
                <a:latin typeface="Microsoft Sans Serif"/>
                <a:cs typeface="Microsoft Sans Serif"/>
              </a:rPr>
              <a:t>lần </a:t>
            </a:r>
            <a:r>
              <a:rPr sz="2000" dirty="0">
                <a:latin typeface="Microsoft Sans Serif"/>
                <a:cs typeface="Microsoft Sans Serif"/>
              </a:rPr>
              <a:t>khám </a:t>
            </a:r>
            <a:r>
              <a:rPr sz="2000" spc="-5" dirty="0">
                <a:latin typeface="Microsoft Sans Serif"/>
                <a:cs typeface="Microsoft Sans Serif"/>
              </a:rPr>
              <a:t>thai đầu tiên </a:t>
            </a:r>
            <a:r>
              <a:rPr sz="2000" spc="95" dirty="0">
                <a:latin typeface="Microsoft Sans Serif"/>
                <a:cs typeface="Microsoft Sans Serif"/>
              </a:rPr>
              <a:t>/ở </a:t>
            </a:r>
            <a:r>
              <a:rPr sz="2000" spc="-5" dirty="0">
                <a:latin typeface="Microsoft Sans Serif"/>
                <a:cs typeface="Microsoft Sans Serif"/>
              </a:rPr>
              <a:t>phụ </a:t>
            </a:r>
            <a:r>
              <a:rPr sz="2000" spc="110" dirty="0">
                <a:latin typeface="Microsoft Sans Serif"/>
                <a:cs typeface="Microsoft Sans Serif"/>
              </a:rPr>
              <a:t>nữ </a:t>
            </a:r>
            <a:r>
              <a:rPr sz="2000" dirty="0">
                <a:latin typeface="Microsoft Sans Serif"/>
                <a:cs typeface="Microsoft Sans Serif"/>
              </a:rPr>
              <a:t>có </a:t>
            </a:r>
            <a:r>
              <a:rPr sz="2000" spc="-5" dirty="0">
                <a:latin typeface="Microsoft Sans Serif"/>
                <a:cs typeface="Microsoft Sans Serif"/>
              </a:rPr>
              <a:t>ĐTĐ </a:t>
            </a:r>
            <a:r>
              <a:rPr sz="2000" dirty="0">
                <a:latin typeface="Microsoft Sans Serif"/>
                <a:cs typeface="Microsoft Sans Serif"/>
              </a:rPr>
              <a:t>TK, sau </a:t>
            </a:r>
            <a:r>
              <a:rPr sz="2000" spc="-5" dirty="0">
                <a:latin typeface="Microsoft Sans Serif"/>
                <a:cs typeface="Microsoft Sans Serif"/>
              </a:rPr>
              <a:t>khi sinh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114" dirty="0">
                <a:latin typeface="Microsoft Sans Serif"/>
                <a:cs typeface="Microsoft Sans Serif"/>
              </a:rPr>
              <a:t>từ</a:t>
            </a:r>
            <a:r>
              <a:rPr sz="2000" dirty="0">
                <a:latin typeface="Microsoft Sans Serif"/>
                <a:cs typeface="Microsoft Sans Serif"/>
              </a:rPr>
              <a:t> 4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12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tuần: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114" dirty="0">
                <a:latin typeface="Microsoft Sans Serif"/>
                <a:cs typeface="Microsoft Sans Serif"/>
              </a:rPr>
              <a:t>sử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t.c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CĐ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ĐTĐ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tại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điểm</a:t>
            </a:r>
            <a:r>
              <a:rPr sz="2000" dirty="0">
                <a:latin typeface="Microsoft Sans Serif"/>
                <a:cs typeface="Microsoft Sans Serif"/>
              </a:rPr>
              <a:t> a,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b, d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.</a:t>
            </a:r>
          </a:p>
          <a:p>
            <a:pPr marL="12700" marR="5080" algn="just">
              <a:lnSpc>
                <a:spcPct val="150000"/>
              </a:lnSpc>
              <a:buChar char="-"/>
              <a:tabLst>
                <a:tab pos="162560" algn="l"/>
              </a:tabLst>
            </a:pPr>
            <a:r>
              <a:rPr lang="en-US" sz="2000" spc="45" dirty="0" smtClean="0">
                <a:latin typeface="Microsoft Sans Serif"/>
                <a:cs typeface="Microsoft Sans Serif"/>
              </a:rPr>
              <a:t> </a:t>
            </a:r>
            <a:r>
              <a:rPr sz="2000" spc="45" dirty="0" err="1" smtClean="0">
                <a:latin typeface="Microsoft Sans Serif"/>
                <a:cs typeface="Microsoft Sans Serif"/>
              </a:rPr>
              <a:t>Thực</a:t>
            </a:r>
            <a:r>
              <a:rPr sz="2000" spc="5" dirty="0" smtClean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hiện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NPDN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glucose </a:t>
            </a:r>
            <a:r>
              <a:rPr sz="2000" spc="85" dirty="0">
                <a:latin typeface="Microsoft Sans Serif"/>
                <a:cs typeface="Microsoft Sans Serif"/>
              </a:rPr>
              <a:t>đường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uống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75g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200" dirty="0">
                <a:latin typeface="Microsoft Sans Serif"/>
                <a:cs typeface="Microsoft Sans Serif"/>
              </a:rPr>
              <a:t>ở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tuần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thứ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24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28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của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thai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kỳ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đối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với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những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thai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phụ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được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CĐ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ĐTĐ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trước</a:t>
            </a:r>
            <a:r>
              <a:rPr sz="2000" spc="-5" dirty="0">
                <a:latin typeface="Microsoft Sans Serif"/>
                <a:cs typeface="Microsoft Sans Serif"/>
              </a:rPr>
              <a:t> đó.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CĐ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ĐTĐ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:</a:t>
            </a: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Lúc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đói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≥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92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mg/dL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(5,1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mmol/L) </a:t>
            </a:r>
            <a:r>
              <a:rPr sz="2000" spc="-5" dirty="0">
                <a:latin typeface="Microsoft Sans Serif"/>
                <a:cs typeface="Microsoft Sans Serif"/>
              </a:rPr>
              <a:t>HOẶC</a:t>
            </a:r>
            <a:endParaRPr sz="20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160" dirty="0">
                <a:latin typeface="Microsoft Sans Serif"/>
                <a:cs typeface="Microsoft Sans Serif"/>
              </a:rPr>
              <a:t>Ở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thời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điểm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giờ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≥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180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mg/dL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(10,0 </a:t>
            </a:r>
            <a:r>
              <a:rPr sz="2000" dirty="0">
                <a:latin typeface="Microsoft Sans Serif"/>
                <a:cs typeface="Microsoft Sans Serif"/>
              </a:rPr>
              <a:t>mmol/L) </a:t>
            </a:r>
            <a:r>
              <a:rPr sz="2000" spc="-5" dirty="0">
                <a:latin typeface="Microsoft Sans Serif"/>
                <a:cs typeface="Microsoft Sans Serif"/>
              </a:rPr>
              <a:t>HOẶC</a:t>
            </a:r>
            <a:endParaRPr sz="20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160" dirty="0">
                <a:latin typeface="Microsoft Sans Serif"/>
                <a:cs typeface="Microsoft Sans Serif"/>
              </a:rPr>
              <a:t>Ở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thời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điểm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 </a:t>
            </a:r>
            <a:r>
              <a:rPr sz="2000" spc="60" dirty="0">
                <a:latin typeface="Microsoft Sans Serif"/>
                <a:cs typeface="Microsoft Sans Serif"/>
              </a:rPr>
              <a:t>giờ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≥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153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mg/dL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(8,5 </a:t>
            </a:r>
            <a:r>
              <a:rPr sz="2000" spc="-5" dirty="0">
                <a:latin typeface="Microsoft Sans Serif"/>
                <a:cs typeface="Microsoft Sans Serif"/>
              </a:rPr>
              <a:t>mmol/L)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5730" y="544448"/>
            <a:ext cx="4654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CHẨN</a:t>
            </a:r>
            <a:r>
              <a:rPr spc="25" dirty="0"/>
              <a:t> </a:t>
            </a:r>
            <a:r>
              <a:rPr spc="-5" dirty="0"/>
              <a:t>ĐOÁN</a:t>
            </a:r>
            <a:r>
              <a:rPr dirty="0"/>
              <a:t> </a:t>
            </a:r>
            <a:r>
              <a:rPr spc="-5" dirty="0"/>
              <a:t>ĐÁI</a:t>
            </a:r>
            <a:r>
              <a:rPr spc="-30" dirty="0"/>
              <a:t> </a:t>
            </a:r>
            <a:r>
              <a:rPr spc="-5" dirty="0"/>
              <a:t>THÁO</a:t>
            </a:r>
            <a:r>
              <a:rPr spc="10" dirty="0"/>
              <a:t> </a:t>
            </a:r>
            <a:r>
              <a:rPr spc="95" dirty="0"/>
              <a:t>ĐƯỜNG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363" y="161544"/>
            <a:ext cx="7309104" cy="5972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23235" y="6275933"/>
            <a:ext cx="4526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FF0000"/>
                </a:solidFill>
                <a:latin typeface="Microsoft Sans Serif"/>
                <a:cs typeface="Microsoft Sans Serif"/>
              </a:rPr>
              <a:t>Sơ</a:t>
            </a:r>
            <a:r>
              <a:rPr sz="24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đồ</a:t>
            </a:r>
            <a:r>
              <a:rPr sz="2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chẩn</a:t>
            </a:r>
            <a:r>
              <a:rPr sz="24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đoán</a:t>
            </a:r>
            <a:r>
              <a:rPr sz="24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đái</a:t>
            </a:r>
            <a:r>
              <a:rPr sz="24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tháo</a:t>
            </a:r>
            <a:r>
              <a:rPr sz="2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đường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022705"/>
            <a:ext cx="8086725" cy="5055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5" dirty="0">
                <a:latin typeface="Arial"/>
                <a:cs typeface="Arial"/>
              </a:rPr>
              <a:t>Nguyên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tắc</a:t>
            </a:r>
            <a:endParaRPr sz="2000" dirty="0">
              <a:latin typeface="Arial"/>
              <a:cs typeface="Arial"/>
            </a:endParaRPr>
          </a:p>
          <a:p>
            <a:pPr marL="307975" indent="-295910">
              <a:lnSpc>
                <a:spcPct val="100000"/>
              </a:lnSpc>
              <a:spcBef>
                <a:spcPts val="1200"/>
              </a:spcBef>
              <a:buAutoNum type="alphaLcParenR"/>
              <a:tabLst>
                <a:tab pos="308610" algn="l"/>
              </a:tabLst>
            </a:pPr>
            <a:r>
              <a:rPr sz="2000" dirty="0">
                <a:latin typeface="Microsoft Sans Serif"/>
                <a:cs typeface="Microsoft Sans Serif"/>
              </a:rPr>
              <a:t>Lập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dirty="0">
                <a:latin typeface="Microsoft Sans Serif"/>
                <a:cs typeface="Microsoft Sans Serif"/>
              </a:rPr>
              <a:t>hoạch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toàn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diện,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tổng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thể,</a:t>
            </a:r>
            <a:r>
              <a:rPr sz="2000" dirty="0">
                <a:latin typeface="Microsoft Sans Serif"/>
                <a:cs typeface="Microsoft Sans Serif"/>
              </a:rPr>
              <a:t> cá nhân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hóa,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phát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hiện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dự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phòng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70" dirty="0">
                <a:latin typeface="Microsoft Sans Serif"/>
                <a:cs typeface="Microsoft Sans Serif"/>
              </a:rPr>
              <a:t>sớm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YTNC,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giảm </a:t>
            </a:r>
            <a:r>
              <a:rPr sz="2000" dirty="0">
                <a:latin typeface="Microsoft Sans Serif"/>
                <a:cs typeface="Microsoft Sans Serif"/>
              </a:rPr>
              <a:t>các </a:t>
            </a:r>
            <a:r>
              <a:rPr sz="2000" spc="-5" dirty="0">
                <a:latin typeface="Microsoft Sans Serif"/>
                <a:cs typeface="Microsoft Sans Serif"/>
              </a:rPr>
              <a:t>tai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biến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và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biến</a:t>
            </a:r>
            <a:r>
              <a:rPr sz="2000" dirty="0">
                <a:latin typeface="Microsoft Sans Serif"/>
                <a:cs typeface="Microsoft Sans Serif"/>
              </a:rPr>
              <a:t> cố.</a:t>
            </a:r>
          </a:p>
          <a:p>
            <a:pPr marL="307975" indent="-295910">
              <a:lnSpc>
                <a:spcPct val="100000"/>
              </a:lnSpc>
              <a:spcBef>
                <a:spcPts val="1200"/>
              </a:spcBef>
              <a:buAutoNum type="alphaLcParenR" startAt="2"/>
              <a:tabLst>
                <a:tab pos="30861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Đánh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giá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tổng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quyết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định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ĐT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dựa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trên </a:t>
            </a:r>
            <a:r>
              <a:rPr sz="2000" spc="100" dirty="0">
                <a:latin typeface="Microsoft Sans Serif"/>
                <a:cs typeface="Microsoft Sans Serif"/>
              </a:rPr>
              <a:t>cơ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sở:</a:t>
            </a:r>
            <a:endParaRPr sz="2000" dirty="0">
              <a:latin typeface="Microsoft Sans Serif"/>
              <a:cs typeface="Microsoft Sans Serif"/>
            </a:endParaRPr>
          </a:p>
          <a:p>
            <a:pPr marL="161925" indent="-149860">
              <a:lnSpc>
                <a:spcPct val="100000"/>
              </a:lnSpc>
              <a:spcBef>
                <a:spcPts val="1200"/>
              </a:spcBef>
              <a:buChar char="-"/>
              <a:tabLst>
                <a:tab pos="162560" algn="l"/>
              </a:tabLst>
            </a:pPr>
            <a:r>
              <a:rPr sz="2000" spc="25" dirty="0">
                <a:latin typeface="Microsoft Sans Serif"/>
                <a:cs typeface="Microsoft Sans Serif"/>
              </a:rPr>
              <a:t>Tình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trạng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sức</a:t>
            </a:r>
            <a:r>
              <a:rPr sz="2000" dirty="0">
                <a:latin typeface="Microsoft Sans Serif"/>
                <a:cs typeface="Microsoft Sans Serif"/>
              </a:rPr>
              <a:t> khỏe chung, </a:t>
            </a:r>
            <a:r>
              <a:rPr sz="2000" spc="-5" dirty="0">
                <a:latin typeface="Microsoft Sans Serif"/>
                <a:cs typeface="Microsoft Sans Serif"/>
              </a:rPr>
              <a:t>thói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quen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sinh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hoạt,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kiện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kinh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tế,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xã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Microsoft Sans Serif"/>
                <a:cs typeface="Microsoft Sans Serif"/>
              </a:rPr>
              <a:t>hội,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yếu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tố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tâm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lý,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tiên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lượng</a:t>
            </a:r>
            <a:r>
              <a:rPr sz="2000" dirty="0">
                <a:latin typeface="Microsoft Sans Serif"/>
                <a:cs typeface="Microsoft Sans Serif"/>
              </a:rPr>
              <a:t> sống,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hóa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mục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tiêu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trị.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139065">
              <a:lnSpc>
                <a:spcPct val="150000"/>
              </a:lnSpc>
              <a:spcBef>
                <a:spcPts val="5"/>
              </a:spcBef>
              <a:buChar char="-"/>
              <a:tabLst>
                <a:tab pos="167005" algn="l"/>
              </a:tabLst>
            </a:pPr>
            <a:r>
              <a:rPr lang="en-US" sz="2000" spc="110" dirty="0" smtClean="0">
                <a:latin typeface="Microsoft Sans Serif"/>
                <a:cs typeface="Microsoft Sans Serif"/>
              </a:rPr>
              <a:t> </a:t>
            </a:r>
            <a:r>
              <a:rPr sz="2000" spc="110" dirty="0" err="1" smtClean="0">
                <a:latin typeface="Microsoft Sans Serif"/>
                <a:cs typeface="Microsoft Sans Serif"/>
              </a:rPr>
              <a:t>Sử</a:t>
            </a:r>
            <a:r>
              <a:rPr sz="2000" spc="110" dirty="0" smtClean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dụng </a:t>
            </a:r>
            <a:r>
              <a:rPr sz="2000" dirty="0">
                <a:latin typeface="Microsoft Sans Serif"/>
                <a:cs typeface="Microsoft Sans Serif"/>
              </a:rPr>
              <a:t>thuốc: can </a:t>
            </a:r>
            <a:r>
              <a:rPr sz="2000" spc="-5" dirty="0">
                <a:latin typeface="Microsoft Sans Serif"/>
                <a:cs typeface="Microsoft Sans Serif"/>
              </a:rPr>
              <a:t>thiệp </a:t>
            </a:r>
            <a:r>
              <a:rPr sz="2000" dirty="0">
                <a:latin typeface="Microsoft Sans Serif"/>
                <a:cs typeface="Microsoft Sans Serif"/>
              </a:rPr>
              <a:t>thay </a:t>
            </a:r>
            <a:r>
              <a:rPr sz="2000" spc="-10" dirty="0">
                <a:latin typeface="Microsoft Sans Serif"/>
                <a:cs typeface="Microsoft Sans Serif"/>
              </a:rPr>
              <a:t>đổi lối </a:t>
            </a:r>
            <a:r>
              <a:rPr sz="2000" dirty="0">
                <a:latin typeface="Microsoft Sans Serif"/>
                <a:cs typeface="Microsoft Sans Serif"/>
              </a:rPr>
              <a:t>sống </a:t>
            </a:r>
            <a:r>
              <a:rPr sz="2000" spc="110" dirty="0">
                <a:latin typeface="Microsoft Sans Serif"/>
                <a:cs typeface="Microsoft Sans Serif"/>
              </a:rPr>
              <a:t>ưu </a:t>
            </a:r>
            <a:r>
              <a:rPr sz="2000" spc="-5" dirty="0">
                <a:latin typeface="Microsoft Sans Serif"/>
                <a:cs typeface="Microsoft Sans Serif"/>
              </a:rPr>
              <a:t>tiên hàng đầu, hạn </a:t>
            </a:r>
            <a:r>
              <a:rPr sz="2000" dirty="0">
                <a:latin typeface="Microsoft Sans Serif"/>
                <a:cs typeface="Microsoft Sans Serif"/>
              </a:rPr>
              <a:t>chế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tối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lượng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thuốc </a:t>
            </a:r>
            <a:r>
              <a:rPr sz="2000" spc="-5" dirty="0">
                <a:latin typeface="Microsoft Sans Serif"/>
                <a:cs typeface="Microsoft Sans Serif"/>
              </a:rPr>
              <a:t>dùng,</a:t>
            </a:r>
            <a:r>
              <a:rPr sz="2000" dirty="0">
                <a:latin typeface="Microsoft Sans Serif"/>
                <a:cs typeface="Microsoft Sans Serif"/>
              </a:rPr>
              <a:t> tuân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thủ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tốt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tối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110" dirty="0">
                <a:latin typeface="Microsoft Sans Serif"/>
                <a:cs typeface="Microsoft Sans Serif"/>
              </a:rPr>
              <a:t>ưu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trị</a:t>
            </a:r>
            <a:endParaRPr sz="2000" dirty="0">
              <a:latin typeface="Microsoft Sans Serif"/>
              <a:cs typeface="Microsoft Sans Serif"/>
            </a:endParaRPr>
          </a:p>
          <a:p>
            <a:pPr marL="288290" indent="-276225">
              <a:lnSpc>
                <a:spcPct val="100000"/>
              </a:lnSpc>
              <a:spcBef>
                <a:spcPts val="1200"/>
              </a:spcBef>
              <a:buAutoNum type="alphaLcParenR" startAt="3"/>
              <a:tabLst>
                <a:tab pos="288925" algn="l"/>
              </a:tabLst>
            </a:pPr>
            <a:r>
              <a:rPr sz="2000" spc="110" dirty="0">
                <a:latin typeface="Microsoft Sans Serif"/>
                <a:cs typeface="Microsoft Sans Serif"/>
              </a:rPr>
              <a:t>Tư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vấn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dinh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dưỡng,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hoạt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lực,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tự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theo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dõi,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hỗ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trợ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ĐT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270510">
              <a:lnSpc>
                <a:spcPct val="150000"/>
              </a:lnSpc>
              <a:buAutoNum type="alphaLcParenR" startAt="3"/>
              <a:tabLst>
                <a:tab pos="308610" algn="l"/>
                <a:tab pos="4806315" algn="l"/>
              </a:tabLst>
            </a:pPr>
            <a:r>
              <a:rPr lang="en-US" sz="2000" spc="-5" dirty="0" smtClean="0">
                <a:latin typeface="Microsoft Sans Serif"/>
                <a:cs typeface="Microsoft Sans Serif"/>
              </a:rPr>
              <a:t> </a:t>
            </a:r>
            <a:r>
              <a:rPr sz="2000" spc="-5" dirty="0" err="1" smtClean="0">
                <a:latin typeface="Microsoft Sans Serif"/>
                <a:cs typeface="Microsoft Sans Serif"/>
              </a:rPr>
              <a:t>Chất</a:t>
            </a:r>
            <a:r>
              <a:rPr sz="2000" spc="15" dirty="0" smtClean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lượng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chăm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sóc,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trị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BN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ĐTĐ	</a:t>
            </a:r>
            <a:r>
              <a:rPr sz="2000" dirty="0">
                <a:latin typeface="Microsoft Sans Serif"/>
                <a:cs typeface="Microsoft Sans Serif"/>
              </a:rPr>
              <a:t>cần </a:t>
            </a:r>
            <a:r>
              <a:rPr sz="2000" spc="-5" dirty="0">
                <a:latin typeface="Microsoft Sans Serif"/>
                <a:cs typeface="Microsoft Sans Serif"/>
              </a:rPr>
              <a:t>giám </a:t>
            </a:r>
            <a:r>
              <a:rPr sz="2000" dirty="0">
                <a:latin typeface="Microsoft Sans Serif"/>
                <a:cs typeface="Microsoft Sans Serif"/>
              </a:rPr>
              <a:t>sát, </a:t>
            </a:r>
            <a:r>
              <a:rPr sz="2000" spc="65" dirty="0">
                <a:latin typeface="Microsoft Sans Serif"/>
                <a:cs typeface="Microsoft Sans Serif"/>
              </a:rPr>
              <a:t>lượng </a:t>
            </a:r>
            <a:r>
              <a:rPr sz="2000" spc="-10" dirty="0">
                <a:latin typeface="Microsoft Sans Serif"/>
                <a:cs typeface="Microsoft Sans Serif"/>
              </a:rPr>
              <a:t>giá </a:t>
            </a:r>
            <a:r>
              <a:rPr sz="2000" spc="-5" dirty="0">
                <a:latin typeface="Microsoft Sans Serif"/>
                <a:cs typeface="Microsoft Sans Serif"/>
              </a:rPr>
              <a:t>và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hiệu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chỉnh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phù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hợp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1-2 </a:t>
            </a:r>
            <a:r>
              <a:rPr sz="2000" spc="-5" dirty="0">
                <a:latin typeface="Microsoft Sans Serif"/>
                <a:cs typeface="Microsoft Sans Serif"/>
              </a:rPr>
              <a:t>lần/năm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ĐIỀU</a:t>
            </a:r>
            <a:r>
              <a:rPr spc="-35" dirty="0"/>
              <a:t> </a:t>
            </a:r>
            <a:r>
              <a:rPr spc="-5" dirty="0"/>
              <a:t>TRỊ</a:t>
            </a:r>
            <a:r>
              <a:rPr spc="15" dirty="0"/>
              <a:t> </a:t>
            </a:r>
            <a:r>
              <a:rPr spc="-5" dirty="0"/>
              <a:t>ĐÁI</a:t>
            </a:r>
            <a:r>
              <a:rPr spc="-35" dirty="0"/>
              <a:t> </a:t>
            </a:r>
            <a:r>
              <a:rPr spc="-5" dirty="0"/>
              <a:t>THÁO</a:t>
            </a:r>
            <a:r>
              <a:rPr spc="5" dirty="0"/>
              <a:t> </a:t>
            </a:r>
            <a:r>
              <a:rPr spc="95" dirty="0"/>
              <a:t>ĐƯỜNG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238859"/>
            <a:ext cx="8025130" cy="4598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Microsoft Sans Serif"/>
                <a:cs typeface="Microsoft Sans Serif"/>
              </a:rPr>
              <a:t>e)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pp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ĐT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tổng thể </a:t>
            </a:r>
            <a:r>
              <a:rPr sz="2000" spc="-5" dirty="0">
                <a:latin typeface="Microsoft Sans Serif"/>
                <a:cs typeface="Microsoft Sans Serif"/>
              </a:rPr>
              <a:t>bao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gồm:</a:t>
            </a:r>
          </a:p>
          <a:p>
            <a:pPr marL="12700" marR="5080">
              <a:lnSpc>
                <a:spcPct val="150000"/>
              </a:lnSpc>
              <a:buChar char="-"/>
              <a:tabLst>
                <a:tab pos="162560" algn="l"/>
              </a:tabLst>
            </a:pPr>
            <a:r>
              <a:rPr lang="en-US" sz="2000" spc="114" dirty="0" smtClean="0">
                <a:latin typeface="Microsoft Sans Serif"/>
                <a:cs typeface="Microsoft Sans Serif"/>
              </a:rPr>
              <a:t> </a:t>
            </a:r>
            <a:r>
              <a:rPr sz="2000" spc="114" dirty="0" err="1" smtClean="0">
                <a:latin typeface="Microsoft Sans Serif"/>
                <a:cs typeface="Microsoft Sans Serif"/>
              </a:rPr>
              <a:t>Tư</a:t>
            </a:r>
            <a:r>
              <a:rPr sz="2000" spc="114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vấn, </a:t>
            </a:r>
            <a:r>
              <a:rPr sz="2000" spc="-5" dirty="0">
                <a:latin typeface="Microsoft Sans Serif"/>
                <a:cs typeface="Microsoft Sans Serif"/>
              </a:rPr>
              <a:t>hỗ </a:t>
            </a:r>
            <a:r>
              <a:rPr sz="2000" spc="40" dirty="0">
                <a:latin typeface="Microsoft Sans Serif"/>
                <a:cs typeface="Microsoft Sans Serif"/>
              </a:rPr>
              <a:t>trợ, </a:t>
            </a:r>
            <a:r>
              <a:rPr sz="2000" dirty="0">
                <a:latin typeface="Microsoft Sans Serif"/>
                <a:cs typeface="Microsoft Sans Serif"/>
              </a:rPr>
              <a:t>can </a:t>
            </a:r>
            <a:r>
              <a:rPr sz="2000" spc="-5" dirty="0">
                <a:latin typeface="Microsoft Sans Serif"/>
                <a:cs typeface="Microsoft Sans Serif"/>
              </a:rPr>
              <a:t>thiệp </a:t>
            </a:r>
            <a:r>
              <a:rPr sz="2000" dirty="0">
                <a:latin typeface="Microsoft Sans Serif"/>
                <a:cs typeface="Microsoft Sans Serif"/>
              </a:rPr>
              <a:t>thay </a:t>
            </a:r>
            <a:r>
              <a:rPr sz="2000" spc="-10" dirty="0">
                <a:latin typeface="Microsoft Sans Serif"/>
                <a:cs typeface="Microsoft Sans Serif"/>
              </a:rPr>
              <a:t>đổi lối </a:t>
            </a:r>
            <a:r>
              <a:rPr sz="2000" dirty="0">
                <a:latin typeface="Microsoft Sans Serif"/>
                <a:cs typeface="Microsoft Sans Serif"/>
              </a:rPr>
              <a:t>sống: cho tất cả </a:t>
            </a:r>
            <a:r>
              <a:rPr sz="2000" spc="80" dirty="0">
                <a:latin typeface="Microsoft Sans Serif"/>
                <a:cs typeface="Microsoft Sans Serif"/>
              </a:rPr>
              <a:t>người </a:t>
            </a:r>
            <a:r>
              <a:rPr sz="2000" dirty="0">
                <a:latin typeface="Microsoft Sans Serif"/>
                <a:cs typeface="Microsoft Sans Serif"/>
              </a:rPr>
              <a:t>bệnh, các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giai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đoạn.</a:t>
            </a:r>
          </a:p>
          <a:p>
            <a:pPr marL="161925" indent="-149860">
              <a:lnSpc>
                <a:spcPct val="100000"/>
              </a:lnSpc>
              <a:spcBef>
                <a:spcPts val="1200"/>
              </a:spcBef>
              <a:buChar char="-"/>
              <a:tabLst>
                <a:tab pos="162560" algn="l"/>
              </a:tabLst>
            </a:pPr>
            <a:r>
              <a:rPr sz="2000" spc="114" dirty="0">
                <a:latin typeface="Microsoft Sans Serif"/>
                <a:cs typeface="Microsoft Sans Serif"/>
              </a:rPr>
              <a:t>Tư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vấn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tuân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thủ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trị,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kiểm </a:t>
            </a:r>
            <a:r>
              <a:rPr sz="2000" dirty="0">
                <a:latin typeface="Microsoft Sans Serif"/>
                <a:cs typeface="Microsoft Sans Serif"/>
              </a:rPr>
              <a:t>soát cân</a:t>
            </a:r>
            <a:r>
              <a:rPr sz="2000" spc="-5" dirty="0">
                <a:latin typeface="Microsoft Sans Serif"/>
                <a:cs typeface="Microsoft Sans Serif"/>
              </a:rPr>
              <a:t> nặng</a:t>
            </a:r>
            <a:endParaRPr sz="2000" dirty="0">
              <a:latin typeface="Microsoft Sans Serif"/>
              <a:cs typeface="Microsoft Sans Serif"/>
            </a:endParaRPr>
          </a:p>
          <a:p>
            <a:pPr marL="161925" indent="-149860">
              <a:lnSpc>
                <a:spcPct val="100000"/>
              </a:lnSpc>
              <a:spcBef>
                <a:spcPts val="1200"/>
              </a:spcBef>
              <a:buChar char="-"/>
              <a:tabLst>
                <a:tab pos="162560" algn="l"/>
              </a:tabLst>
            </a:pPr>
            <a:r>
              <a:rPr sz="2000" dirty="0">
                <a:latin typeface="Microsoft Sans Serif"/>
                <a:cs typeface="Microsoft Sans Serif"/>
              </a:rPr>
              <a:t>Thuốc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uống hạ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đường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huyết</a:t>
            </a:r>
            <a:endParaRPr sz="2000" dirty="0">
              <a:latin typeface="Microsoft Sans Serif"/>
              <a:cs typeface="Microsoft Sans Serif"/>
            </a:endParaRPr>
          </a:p>
          <a:p>
            <a:pPr marL="161925" indent="-149860">
              <a:lnSpc>
                <a:spcPct val="100000"/>
              </a:lnSpc>
              <a:spcBef>
                <a:spcPts val="1200"/>
              </a:spcBef>
              <a:buChar char="-"/>
              <a:tabLst>
                <a:tab pos="162560" algn="l"/>
              </a:tabLst>
            </a:pPr>
            <a:r>
              <a:rPr sz="2000" dirty="0">
                <a:latin typeface="Microsoft Sans Serif"/>
                <a:cs typeface="Microsoft Sans Serif"/>
              </a:rPr>
              <a:t>Thuốc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tiêm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hạ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đường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huyết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Kiểm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soát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tăng </a:t>
            </a:r>
            <a:r>
              <a:rPr sz="2000" spc="-5" dirty="0">
                <a:latin typeface="Microsoft Sans Serif"/>
                <a:cs typeface="Microsoft Sans Serif"/>
              </a:rPr>
              <a:t>huyết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áp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Kiểm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soát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rối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loạn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lipid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máu</a:t>
            </a: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Chống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đông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5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ĐT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kiểm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soát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biến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chứng,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bệnh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đồng</a:t>
            </a:r>
            <a:r>
              <a:rPr sz="2000" dirty="0">
                <a:latin typeface="Microsoft Sans Serif"/>
                <a:cs typeface="Microsoft Sans Serif"/>
              </a:rPr>
              <a:t> mắc.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ĐIỀU</a:t>
            </a:r>
            <a:r>
              <a:rPr spc="-35" dirty="0"/>
              <a:t> </a:t>
            </a:r>
            <a:r>
              <a:rPr spc="-5" dirty="0"/>
              <a:t>TRỊ</a:t>
            </a:r>
            <a:r>
              <a:rPr spc="15" dirty="0"/>
              <a:t> </a:t>
            </a:r>
            <a:r>
              <a:rPr spc="-5" dirty="0"/>
              <a:t>ĐÁI</a:t>
            </a:r>
            <a:r>
              <a:rPr spc="-35" dirty="0"/>
              <a:t> </a:t>
            </a:r>
            <a:r>
              <a:rPr spc="-5" dirty="0"/>
              <a:t>THÁO</a:t>
            </a:r>
            <a:r>
              <a:rPr spc="5" dirty="0"/>
              <a:t> </a:t>
            </a:r>
            <a:r>
              <a:rPr spc="95" dirty="0"/>
              <a:t>ĐƯỜNG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5173" y="1046352"/>
          <a:ext cx="8641715" cy="5323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9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033">
                <a:tc>
                  <a:txBody>
                    <a:bodyPr/>
                    <a:lstStyle/>
                    <a:p>
                      <a:pPr marL="92710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Mục</a:t>
                      </a:r>
                      <a:r>
                        <a:rPr sz="1800" b="1" spc="-5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tiêu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b="1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Chỉ</a:t>
                      </a:r>
                      <a:r>
                        <a:rPr sz="1800" b="1" spc="-5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số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HbA1c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7%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(53mmol/mol)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905">
                <a:tc>
                  <a:txBody>
                    <a:bodyPr/>
                    <a:lstStyle/>
                    <a:p>
                      <a:pPr marR="12318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Glucose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huyết </a:t>
                      </a:r>
                      <a:r>
                        <a:rPr sz="1800" spc="7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tương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mao </a:t>
                      </a:r>
                      <a:r>
                        <a:rPr sz="1800" spc="-46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mạch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lúc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đói,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7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trước</a:t>
                      </a:r>
                      <a:r>
                        <a:rPr sz="1800" spc="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ăn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80-130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mg/dL</a:t>
                      </a:r>
                      <a:r>
                        <a:rPr sz="1800" spc="-4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(4,4-7,2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mmol/L)*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Đỉnh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glucose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huyết</a:t>
                      </a:r>
                      <a:r>
                        <a:rPr sz="1800" spc="5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7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tương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mao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mạch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sau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ăn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1-2</a:t>
                      </a:r>
                      <a:r>
                        <a:rPr sz="1800" spc="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giờ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&lt;180</a:t>
                      </a:r>
                      <a:r>
                        <a:rPr sz="1800" spc="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mg/dL</a:t>
                      </a:r>
                      <a:r>
                        <a:rPr sz="1800" spc="-5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(10,0</a:t>
                      </a:r>
                      <a:r>
                        <a:rPr sz="1800" spc="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mmol/L)*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9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Huyết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áp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20"/>
                        </a:lnSpc>
                      </a:pPr>
                      <a:r>
                        <a:rPr sz="1800" spc="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TT</a:t>
                      </a:r>
                      <a:r>
                        <a:rPr sz="1800" spc="-4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&lt;140</a:t>
                      </a:r>
                      <a:r>
                        <a:rPr sz="1800" spc="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mmHg,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TTg</a:t>
                      </a:r>
                      <a:r>
                        <a:rPr sz="1800" spc="-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&lt;90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mmHg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Nếu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đã</a:t>
                      </a:r>
                      <a:r>
                        <a:rPr sz="1800" spc="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có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BC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thận/YTNC</a:t>
                      </a:r>
                      <a:r>
                        <a:rPr sz="1800" spc="-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TM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do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8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xơ</a:t>
                      </a:r>
                      <a:r>
                        <a:rPr sz="1800" spc="3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vữa</a:t>
                      </a:r>
                      <a:r>
                        <a:rPr sz="1800" spc="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cao:</a:t>
                      </a:r>
                      <a:r>
                        <a:rPr sz="1800" spc="3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HA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&lt;130/80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mmHg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Lipid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máu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20"/>
                        </a:lnSpc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LDL</a:t>
                      </a:r>
                      <a:r>
                        <a:rPr sz="1800" spc="-5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&lt;100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mg/dL</a:t>
                      </a:r>
                      <a:r>
                        <a:rPr sz="1800" spc="-4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(2,6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mmol/L),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nếu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chưa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có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BC</a:t>
                      </a:r>
                      <a:r>
                        <a:rPr sz="1800" spc="-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TM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R="28829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LDL</a:t>
                      </a:r>
                      <a:r>
                        <a:rPr sz="1800" spc="-4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&lt;70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mg/dL</a:t>
                      </a:r>
                      <a:r>
                        <a:rPr sz="1800" spc="-5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(1,8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mmol/L)</a:t>
                      </a:r>
                      <a:r>
                        <a:rPr sz="1800" spc="3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nếu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đã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có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bệnh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TM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vữa </a:t>
                      </a:r>
                      <a:r>
                        <a:rPr sz="1800" spc="-459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xơ,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có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thể</a:t>
                      </a:r>
                      <a:r>
                        <a:rPr sz="1800" spc="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thấp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5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hơn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&lt;50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mg/dL</a:t>
                      </a:r>
                      <a:r>
                        <a:rPr sz="1800" spc="-4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nếu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có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YTNC </a:t>
                      </a:r>
                      <a:r>
                        <a:rPr sz="1800" spc="8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xơ </a:t>
                      </a:r>
                      <a:r>
                        <a:rPr sz="1800" spc="8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vữa</a:t>
                      </a:r>
                      <a:r>
                        <a:rPr sz="1800" spc="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cao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Triglycerides</a:t>
                      </a:r>
                      <a:r>
                        <a:rPr sz="1800" spc="6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&lt;150</a:t>
                      </a:r>
                      <a:r>
                        <a:rPr sz="1800" spc="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mg/dL</a:t>
                      </a:r>
                      <a:r>
                        <a:rPr sz="1800" spc="-4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(1,7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mmol/L)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HDL</a:t>
                      </a:r>
                      <a:r>
                        <a:rPr sz="1800" spc="-4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&gt;40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mg/dL</a:t>
                      </a:r>
                      <a:r>
                        <a:rPr sz="1800" spc="-6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(1,0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mmol/L)</a:t>
                      </a:r>
                      <a:r>
                        <a:rPr sz="1800" spc="3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7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ở</a:t>
                      </a:r>
                      <a:r>
                        <a:rPr sz="1800" spc="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nam</a:t>
                      </a:r>
                      <a:r>
                        <a:rPr sz="1800" spc="3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&gt;50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mg/dL</a:t>
                      </a:r>
                      <a:r>
                        <a:rPr sz="1800" spc="-5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(1,3 </a:t>
                      </a:r>
                      <a:r>
                        <a:rPr sz="1800" spc="-459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mmol/L)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7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ở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9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nữ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895" y="286258"/>
            <a:ext cx="848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Mục</a:t>
            </a:r>
            <a:r>
              <a:rPr spc="20" dirty="0"/>
              <a:t> </a:t>
            </a:r>
            <a:r>
              <a:rPr spc="-5" dirty="0"/>
              <a:t>tiêu</a:t>
            </a:r>
            <a:r>
              <a:rPr spc="25" dirty="0"/>
              <a:t> </a:t>
            </a:r>
            <a:r>
              <a:rPr spc="-5" dirty="0"/>
              <a:t>ĐT</a:t>
            </a:r>
            <a:r>
              <a:rPr spc="-15" dirty="0"/>
              <a:t> </a:t>
            </a:r>
            <a:r>
              <a:rPr spc="-5" dirty="0"/>
              <a:t>cho</a:t>
            </a:r>
            <a:r>
              <a:rPr spc="25" dirty="0"/>
              <a:t> </a:t>
            </a:r>
            <a:r>
              <a:rPr dirty="0"/>
              <a:t>BN</a:t>
            </a:r>
            <a:r>
              <a:rPr spc="15" dirty="0"/>
              <a:t> </a:t>
            </a:r>
            <a:r>
              <a:rPr spc="-5" dirty="0"/>
              <a:t>ĐTĐ</a:t>
            </a:r>
            <a:r>
              <a:rPr spc="35" dirty="0"/>
              <a:t> </a:t>
            </a:r>
            <a:r>
              <a:rPr spc="235" dirty="0"/>
              <a:t>ở</a:t>
            </a:r>
            <a:r>
              <a:rPr spc="15" dirty="0"/>
              <a:t> </a:t>
            </a:r>
            <a:r>
              <a:rPr spc="95" dirty="0"/>
              <a:t>người</a:t>
            </a:r>
            <a:r>
              <a:rPr spc="45" dirty="0"/>
              <a:t> </a:t>
            </a:r>
            <a:r>
              <a:rPr spc="80" dirty="0"/>
              <a:t>trưởng</a:t>
            </a:r>
            <a:r>
              <a:rPr spc="15" dirty="0"/>
              <a:t> </a:t>
            </a:r>
            <a:r>
              <a:rPr dirty="0"/>
              <a:t>thành,</a:t>
            </a:r>
            <a:r>
              <a:rPr spc="25" dirty="0"/>
              <a:t> </a:t>
            </a:r>
            <a:r>
              <a:rPr dirty="0"/>
              <a:t>không</a:t>
            </a:r>
            <a:r>
              <a:rPr spc="35" dirty="0"/>
              <a:t> </a:t>
            </a:r>
            <a:r>
              <a:rPr dirty="0"/>
              <a:t>có</a:t>
            </a:r>
            <a:r>
              <a:rPr spc="20" dirty="0"/>
              <a:t> </a:t>
            </a:r>
            <a:r>
              <a:rPr spc="-10" dirty="0"/>
              <a:t>thai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7182" y="1478407"/>
          <a:ext cx="8641077" cy="3930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4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Tình</a:t>
                      </a:r>
                      <a:r>
                        <a:rPr sz="1800" b="1" spc="-3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trạng</a:t>
                      </a:r>
                      <a:r>
                        <a:rPr sz="1800" b="1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sức</a:t>
                      </a:r>
                      <a:r>
                        <a:rPr sz="1800" b="1" spc="-2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khỏe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293370" marR="264160" indent="-21590">
                        <a:lnSpc>
                          <a:spcPct val="150000"/>
                        </a:lnSpc>
                        <a:spcBef>
                          <a:spcPts val="1180"/>
                        </a:spcBef>
                      </a:pPr>
                      <a:r>
                        <a:rPr sz="1800" b="1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Cơ</a:t>
                      </a:r>
                      <a:r>
                        <a:rPr sz="1800" b="1" spc="-5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sở</a:t>
                      </a:r>
                      <a:r>
                        <a:rPr sz="1800" b="1" spc="-5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để </a:t>
                      </a:r>
                      <a:r>
                        <a:rPr sz="1800" b="1" spc="-484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chọn</a:t>
                      </a:r>
                      <a:r>
                        <a:rPr sz="1800" b="1" spc="-7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lựa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b="1" spc="-1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HbA1c</a:t>
                      </a:r>
                      <a:r>
                        <a:rPr sz="1800" b="1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GM</a:t>
                      </a:r>
                      <a:r>
                        <a:rPr sz="1800" b="1" spc="-5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lúc</a:t>
                      </a:r>
                      <a:r>
                        <a:rPr sz="1800" b="1" spc="-5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đói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8430" marR="105410" indent="-24765">
                        <a:lnSpc>
                          <a:spcPct val="150000"/>
                        </a:lnSpc>
                      </a:pP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hoặc</a:t>
                      </a:r>
                      <a:r>
                        <a:rPr sz="1800" b="1" spc="-10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trước </a:t>
                      </a:r>
                      <a:r>
                        <a:rPr sz="1800" b="1" spc="-484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ăn</a:t>
                      </a:r>
                      <a:r>
                        <a:rPr sz="1800" b="1" spc="-9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(mg/dL)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GM</a:t>
                      </a:r>
                      <a:r>
                        <a:rPr sz="1800" b="1" spc="-4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lúc</a:t>
                      </a:r>
                      <a:r>
                        <a:rPr sz="1800" b="1" spc="-3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đi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4460" marR="114935" algn="ctr">
                        <a:lnSpc>
                          <a:spcPct val="150000"/>
                        </a:lnSpc>
                      </a:pPr>
                      <a:r>
                        <a:rPr sz="1800" b="1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ngủ </a:t>
                      </a:r>
                      <a:r>
                        <a:rPr sz="1800" b="1" spc="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(mg/</a:t>
                      </a:r>
                      <a:r>
                        <a:rPr sz="1800" b="1" spc="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HA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10" dirty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mmHg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Mạnh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khỏe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Còn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sống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lâu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&lt;7,5%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90-130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90-150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&lt;140/90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Nhiều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bệnh,</a:t>
                      </a:r>
                      <a:r>
                        <a:rPr sz="1800" spc="2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sức</a:t>
                      </a:r>
                      <a:r>
                        <a:rPr sz="1800" spc="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khỏe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trung</a:t>
                      </a:r>
                      <a:r>
                        <a:rPr sz="1800" spc="-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bình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Kỳ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vọng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sống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trung</a:t>
                      </a:r>
                      <a:r>
                        <a:rPr sz="1800" spc="-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bình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&lt;8,0%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90-150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100-180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&lt;140/90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Nhiều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bệnh </a:t>
                      </a:r>
                      <a:r>
                        <a:rPr sz="1800" spc="4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phức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tạp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1800" spc="2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bệnh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nguy</a:t>
                      </a:r>
                      <a:r>
                        <a:rPr sz="1800" spc="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kịch/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spc="6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sức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khỏe</a:t>
                      </a:r>
                      <a:r>
                        <a:rPr sz="1800" spc="-1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kém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2755">
                        <a:lnSpc>
                          <a:spcPct val="150100"/>
                        </a:lnSpc>
                        <a:spcBef>
                          <a:spcPts val="118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800" spc="-5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còn </a:t>
                      </a:r>
                      <a:r>
                        <a:rPr sz="1800" spc="-46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sống</a:t>
                      </a:r>
                      <a:r>
                        <a:rPr sz="1800" spc="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lâu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&lt;8,5%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1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100-180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30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110-200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800" spc="-5" dirty="0">
                          <a:solidFill>
                            <a:srgbClr val="212121"/>
                          </a:solidFill>
                          <a:latin typeface="Microsoft Sans Serif"/>
                          <a:cs typeface="Microsoft Sans Serif"/>
                        </a:rPr>
                        <a:t>&lt;150/90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9372" y="487426"/>
            <a:ext cx="6679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Mục</a:t>
            </a:r>
            <a:r>
              <a:rPr spc="20" dirty="0"/>
              <a:t> </a:t>
            </a:r>
            <a:r>
              <a:rPr spc="-5" dirty="0"/>
              <a:t>tiêu</a:t>
            </a:r>
            <a:r>
              <a:rPr spc="15" dirty="0"/>
              <a:t> </a:t>
            </a:r>
            <a:r>
              <a:rPr spc="-10" dirty="0"/>
              <a:t>điều</a:t>
            </a:r>
            <a:r>
              <a:rPr spc="40" dirty="0"/>
              <a:t> </a:t>
            </a:r>
            <a:r>
              <a:rPr spc="-5" dirty="0"/>
              <a:t>trị</a:t>
            </a:r>
            <a:r>
              <a:rPr spc="10" dirty="0"/>
              <a:t> </a:t>
            </a:r>
            <a:r>
              <a:rPr spc="-10" dirty="0"/>
              <a:t>đái</a:t>
            </a:r>
            <a:r>
              <a:rPr spc="25" dirty="0"/>
              <a:t> </a:t>
            </a:r>
            <a:r>
              <a:rPr dirty="0"/>
              <a:t>tháo</a:t>
            </a:r>
            <a:r>
              <a:rPr spc="15" dirty="0"/>
              <a:t> </a:t>
            </a:r>
            <a:r>
              <a:rPr spc="95" dirty="0"/>
              <a:t>đường</a:t>
            </a:r>
            <a:r>
              <a:rPr spc="45" dirty="0"/>
              <a:t> </a:t>
            </a:r>
            <a:r>
              <a:rPr spc="235" dirty="0"/>
              <a:t>ở</a:t>
            </a:r>
            <a:r>
              <a:rPr spc="15" dirty="0"/>
              <a:t> </a:t>
            </a:r>
            <a:r>
              <a:rPr spc="95" dirty="0"/>
              <a:t>người</a:t>
            </a:r>
            <a:r>
              <a:rPr spc="40" dirty="0"/>
              <a:t> </a:t>
            </a:r>
            <a:r>
              <a:rPr dirty="0"/>
              <a:t>cao</a:t>
            </a:r>
            <a:r>
              <a:rPr spc="20" dirty="0"/>
              <a:t> </a:t>
            </a:r>
            <a:r>
              <a:rPr spc="-5" dirty="0"/>
              <a:t>tuổi</a:t>
            </a:r>
          </a:p>
        </p:txBody>
      </p:sp>
      <p:sp>
        <p:nvSpPr>
          <p:cNvPr id="4" name="object 4"/>
          <p:cNvSpPr/>
          <p:nvPr/>
        </p:nvSpPr>
        <p:spPr>
          <a:xfrm>
            <a:off x="1829561" y="5711190"/>
            <a:ext cx="5486400" cy="914400"/>
          </a:xfrm>
          <a:custGeom>
            <a:avLst/>
            <a:gdLst/>
            <a:ahLst/>
            <a:cxnLst/>
            <a:rect l="l" t="t" r="r" b="b"/>
            <a:pathLst>
              <a:path w="5486400" h="914400">
                <a:moveTo>
                  <a:pt x="0" y="457200"/>
                </a:moveTo>
                <a:lnTo>
                  <a:pt x="9402" y="419074"/>
                </a:lnTo>
                <a:lnTo>
                  <a:pt x="37115" y="381813"/>
                </a:lnTo>
                <a:lnTo>
                  <a:pt x="82397" y="345542"/>
                </a:lnTo>
                <a:lnTo>
                  <a:pt x="121977" y="321972"/>
                </a:lnTo>
                <a:lnTo>
                  <a:pt x="168816" y="298933"/>
                </a:lnTo>
                <a:lnTo>
                  <a:pt x="222692" y="276461"/>
                </a:lnTo>
                <a:lnTo>
                  <a:pt x="283386" y="254595"/>
                </a:lnTo>
                <a:lnTo>
                  <a:pt x="350678" y="233370"/>
                </a:lnTo>
                <a:lnTo>
                  <a:pt x="424347" y="212822"/>
                </a:lnTo>
                <a:lnTo>
                  <a:pt x="463505" y="202814"/>
                </a:lnTo>
                <a:lnTo>
                  <a:pt x="504175" y="192989"/>
                </a:lnTo>
                <a:lnTo>
                  <a:pt x="546329" y="183353"/>
                </a:lnTo>
                <a:lnTo>
                  <a:pt x="589940" y="173908"/>
                </a:lnTo>
                <a:lnTo>
                  <a:pt x="634980" y="164660"/>
                </a:lnTo>
                <a:lnTo>
                  <a:pt x="681422" y="155614"/>
                </a:lnTo>
                <a:lnTo>
                  <a:pt x="729239" y="146775"/>
                </a:lnTo>
                <a:lnTo>
                  <a:pt x="778403" y="138146"/>
                </a:lnTo>
                <a:lnTo>
                  <a:pt x="828886" y="129732"/>
                </a:lnTo>
                <a:lnTo>
                  <a:pt x="880660" y="121538"/>
                </a:lnTo>
                <a:lnTo>
                  <a:pt x="933700" y="113569"/>
                </a:lnTo>
                <a:lnTo>
                  <a:pt x="987976" y="105828"/>
                </a:lnTo>
                <a:lnTo>
                  <a:pt x="1043461" y="98322"/>
                </a:lnTo>
                <a:lnTo>
                  <a:pt x="1100129" y="91053"/>
                </a:lnTo>
                <a:lnTo>
                  <a:pt x="1157950" y="84028"/>
                </a:lnTo>
                <a:lnTo>
                  <a:pt x="1216899" y="77249"/>
                </a:lnTo>
                <a:lnTo>
                  <a:pt x="1276947" y="70723"/>
                </a:lnTo>
                <a:lnTo>
                  <a:pt x="1338067" y="64453"/>
                </a:lnTo>
                <a:lnTo>
                  <a:pt x="1400231" y="58445"/>
                </a:lnTo>
                <a:lnTo>
                  <a:pt x="1463412" y="52702"/>
                </a:lnTo>
                <a:lnTo>
                  <a:pt x="1527583" y="47230"/>
                </a:lnTo>
                <a:lnTo>
                  <a:pt x="1592715" y="42032"/>
                </a:lnTo>
                <a:lnTo>
                  <a:pt x="1658782" y="37114"/>
                </a:lnTo>
                <a:lnTo>
                  <a:pt x="1725755" y="32480"/>
                </a:lnTo>
                <a:lnTo>
                  <a:pt x="1793608" y="28135"/>
                </a:lnTo>
                <a:lnTo>
                  <a:pt x="1862313" y="24083"/>
                </a:lnTo>
                <a:lnTo>
                  <a:pt x="1931841" y="20329"/>
                </a:lnTo>
                <a:lnTo>
                  <a:pt x="2002167" y="16877"/>
                </a:lnTo>
                <a:lnTo>
                  <a:pt x="2073262" y="13732"/>
                </a:lnTo>
                <a:lnTo>
                  <a:pt x="2145099" y="10899"/>
                </a:lnTo>
                <a:lnTo>
                  <a:pt x="2217650" y="8382"/>
                </a:lnTo>
                <a:lnTo>
                  <a:pt x="2290889" y="6185"/>
                </a:lnTo>
                <a:lnTo>
                  <a:pt x="2364786" y="4314"/>
                </a:lnTo>
                <a:lnTo>
                  <a:pt x="2439315" y="2773"/>
                </a:lnTo>
                <a:lnTo>
                  <a:pt x="2514448" y="1567"/>
                </a:lnTo>
                <a:lnTo>
                  <a:pt x="2590159" y="699"/>
                </a:lnTo>
                <a:lnTo>
                  <a:pt x="2666418" y="175"/>
                </a:lnTo>
                <a:lnTo>
                  <a:pt x="2743200" y="0"/>
                </a:lnTo>
                <a:lnTo>
                  <a:pt x="2819981" y="175"/>
                </a:lnTo>
                <a:lnTo>
                  <a:pt x="2896240" y="699"/>
                </a:lnTo>
                <a:lnTo>
                  <a:pt x="2971951" y="1567"/>
                </a:lnTo>
                <a:lnTo>
                  <a:pt x="3047084" y="2773"/>
                </a:lnTo>
                <a:lnTo>
                  <a:pt x="3121613" y="4314"/>
                </a:lnTo>
                <a:lnTo>
                  <a:pt x="3195510" y="6185"/>
                </a:lnTo>
                <a:lnTo>
                  <a:pt x="3268749" y="8382"/>
                </a:lnTo>
                <a:lnTo>
                  <a:pt x="3341300" y="10899"/>
                </a:lnTo>
                <a:lnTo>
                  <a:pt x="3413137" y="13732"/>
                </a:lnTo>
                <a:lnTo>
                  <a:pt x="3484232" y="16877"/>
                </a:lnTo>
                <a:lnTo>
                  <a:pt x="3554558" y="20329"/>
                </a:lnTo>
                <a:lnTo>
                  <a:pt x="3624086" y="24083"/>
                </a:lnTo>
                <a:lnTo>
                  <a:pt x="3692791" y="28135"/>
                </a:lnTo>
                <a:lnTo>
                  <a:pt x="3760644" y="32480"/>
                </a:lnTo>
                <a:lnTo>
                  <a:pt x="3827617" y="37114"/>
                </a:lnTo>
                <a:lnTo>
                  <a:pt x="3893684" y="42032"/>
                </a:lnTo>
                <a:lnTo>
                  <a:pt x="3958816" y="47230"/>
                </a:lnTo>
                <a:lnTo>
                  <a:pt x="4022987" y="52702"/>
                </a:lnTo>
                <a:lnTo>
                  <a:pt x="4086168" y="58445"/>
                </a:lnTo>
                <a:lnTo>
                  <a:pt x="4148332" y="64453"/>
                </a:lnTo>
                <a:lnTo>
                  <a:pt x="4209452" y="70723"/>
                </a:lnTo>
                <a:lnTo>
                  <a:pt x="4269500" y="77249"/>
                </a:lnTo>
                <a:lnTo>
                  <a:pt x="4328449" y="84028"/>
                </a:lnTo>
                <a:lnTo>
                  <a:pt x="4386270" y="91053"/>
                </a:lnTo>
                <a:lnTo>
                  <a:pt x="4442938" y="98322"/>
                </a:lnTo>
                <a:lnTo>
                  <a:pt x="4498423" y="105828"/>
                </a:lnTo>
                <a:lnTo>
                  <a:pt x="4552699" y="113569"/>
                </a:lnTo>
                <a:lnTo>
                  <a:pt x="4605739" y="121538"/>
                </a:lnTo>
                <a:lnTo>
                  <a:pt x="4657513" y="129732"/>
                </a:lnTo>
                <a:lnTo>
                  <a:pt x="4707996" y="138146"/>
                </a:lnTo>
                <a:lnTo>
                  <a:pt x="4757160" y="146775"/>
                </a:lnTo>
                <a:lnTo>
                  <a:pt x="4804977" y="155614"/>
                </a:lnTo>
                <a:lnTo>
                  <a:pt x="4851419" y="164660"/>
                </a:lnTo>
                <a:lnTo>
                  <a:pt x="4896459" y="173908"/>
                </a:lnTo>
                <a:lnTo>
                  <a:pt x="4940070" y="183353"/>
                </a:lnTo>
                <a:lnTo>
                  <a:pt x="4982224" y="192989"/>
                </a:lnTo>
                <a:lnTo>
                  <a:pt x="5022894" y="202814"/>
                </a:lnTo>
                <a:lnTo>
                  <a:pt x="5062052" y="212822"/>
                </a:lnTo>
                <a:lnTo>
                  <a:pt x="5099670" y="223009"/>
                </a:lnTo>
                <a:lnTo>
                  <a:pt x="5170178" y="243900"/>
                </a:lnTo>
                <a:lnTo>
                  <a:pt x="5234199" y="265450"/>
                </a:lnTo>
                <a:lnTo>
                  <a:pt x="5291511" y="287624"/>
                </a:lnTo>
                <a:lnTo>
                  <a:pt x="5341896" y="310383"/>
                </a:lnTo>
                <a:lnTo>
                  <a:pt x="5385133" y="333693"/>
                </a:lnTo>
                <a:lnTo>
                  <a:pt x="5421002" y="357515"/>
                </a:lnTo>
                <a:lnTo>
                  <a:pt x="5460510" y="394130"/>
                </a:lnTo>
                <a:lnTo>
                  <a:pt x="5482202" y="431692"/>
                </a:lnTo>
                <a:lnTo>
                  <a:pt x="5486399" y="457200"/>
                </a:lnTo>
                <a:lnTo>
                  <a:pt x="5485346" y="469997"/>
                </a:lnTo>
                <a:lnTo>
                  <a:pt x="5469757" y="507848"/>
                </a:lnTo>
                <a:lnTo>
                  <a:pt x="5436105" y="544792"/>
                </a:lnTo>
                <a:lnTo>
                  <a:pt x="5404002" y="568857"/>
                </a:lnTo>
                <a:lnTo>
                  <a:pt x="5364422" y="592427"/>
                </a:lnTo>
                <a:lnTo>
                  <a:pt x="5317583" y="615466"/>
                </a:lnTo>
                <a:lnTo>
                  <a:pt x="5263707" y="637938"/>
                </a:lnTo>
                <a:lnTo>
                  <a:pt x="5203013" y="659804"/>
                </a:lnTo>
                <a:lnTo>
                  <a:pt x="5135721" y="681029"/>
                </a:lnTo>
                <a:lnTo>
                  <a:pt x="5062052" y="701577"/>
                </a:lnTo>
                <a:lnTo>
                  <a:pt x="5022894" y="711585"/>
                </a:lnTo>
                <a:lnTo>
                  <a:pt x="4982224" y="721410"/>
                </a:lnTo>
                <a:lnTo>
                  <a:pt x="4940070" y="731046"/>
                </a:lnTo>
                <a:lnTo>
                  <a:pt x="4896459" y="740491"/>
                </a:lnTo>
                <a:lnTo>
                  <a:pt x="4851419" y="749739"/>
                </a:lnTo>
                <a:lnTo>
                  <a:pt x="4804977" y="758785"/>
                </a:lnTo>
                <a:lnTo>
                  <a:pt x="4757160" y="767624"/>
                </a:lnTo>
                <a:lnTo>
                  <a:pt x="4707996" y="776253"/>
                </a:lnTo>
                <a:lnTo>
                  <a:pt x="4657513" y="784667"/>
                </a:lnTo>
                <a:lnTo>
                  <a:pt x="4605739" y="792861"/>
                </a:lnTo>
                <a:lnTo>
                  <a:pt x="4552699" y="800830"/>
                </a:lnTo>
                <a:lnTo>
                  <a:pt x="4498423" y="808571"/>
                </a:lnTo>
                <a:lnTo>
                  <a:pt x="4442938" y="816077"/>
                </a:lnTo>
                <a:lnTo>
                  <a:pt x="4386270" y="823346"/>
                </a:lnTo>
                <a:lnTo>
                  <a:pt x="4328449" y="830371"/>
                </a:lnTo>
                <a:lnTo>
                  <a:pt x="4269500" y="837150"/>
                </a:lnTo>
                <a:lnTo>
                  <a:pt x="4209452" y="843676"/>
                </a:lnTo>
                <a:lnTo>
                  <a:pt x="4148332" y="849946"/>
                </a:lnTo>
                <a:lnTo>
                  <a:pt x="4086168" y="855954"/>
                </a:lnTo>
                <a:lnTo>
                  <a:pt x="4022987" y="861697"/>
                </a:lnTo>
                <a:lnTo>
                  <a:pt x="3958816" y="867169"/>
                </a:lnTo>
                <a:lnTo>
                  <a:pt x="3893684" y="872367"/>
                </a:lnTo>
                <a:lnTo>
                  <a:pt x="3827617" y="877285"/>
                </a:lnTo>
                <a:lnTo>
                  <a:pt x="3760644" y="881919"/>
                </a:lnTo>
                <a:lnTo>
                  <a:pt x="3692791" y="886264"/>
                </a:lnTo>
                <a:lnTo>
                  <a:pt x="3624086" y="890316"/>
                </a:lnTo>
                <a:lnTo>
                  <a:pt x="3554558" y="894070"/>
                </a:lnTo>
                <a:lnTo>
                  <a:pt x="3484232" y="897522"/>
                </a:lnTo>
                <a:lnTo>
                  <a:pt x="3413137" y="900667"/>
                </a:lnTo>
                <a:lnTo>
                  <a:pt x="3341300" y="903500"/>
                </a:lnTo>
                <a:lnTo>
                  <a:pt x="3268749" y="906017"/>
                </a:lnTo>
                <a:lnTo>
                  <a:pt x="3195510" y="908214"/>
                </a:lnTo>
                <a:lnTo>
                  <a:pt x="3121613" y="910085"/>
                </a:lnTo>
                <a:lnTo>
                  <a:pt x="3047084" y="911626"/>
                </a:lnTo>
                <a:lnTo>
                  <a:pt x="2971951" y="912832"/>
                </a:lnTo>
                <a:lnTo>
                  <a:pt x="2896240" y="913700"/>
                </a:lnTo>
                <a:lnTo>
                  <a:pt x="2819981" y="914224"/>
                </a:lnTo>
                <a:lnTo>
                  <a:pt x="2743200" y="914400"/>
                </a:lnTo>
                <a:lnTo>
                  <a:pt x="2666418" y="914224"/>
                </a:lnTo>
                <a:lnTo>
                  <a:pt x="2590159" y="913700"/>
                </a:lnTo>
                <a:lnTo>
                  <a:pt x="2514448" y="912832"/>
                </a:lnTo>
                <a:lnTo>
                  <a:pt x="2439315" y="911626"/>
                </a:lnTo>
                <a:lnTo>
                  <a:pt x="2364786" y="910085"/>
                </a:lnTo>
                <a:lnTo>
                  <a:pt x="2290889" y="908214"/>
                </a:lnTo>
                <a:lnTo>
                  <a:pt x="2217650" y="906017"/>
                </a:lnTo>
                <a:lnTo>
                  <a:pt x="2145099" y="903500"/>
                </a:lnTo>
                <a:lnTo>
                  <a:pt x="2073262" y="900667"/>
                </a:lnTo>
                <a:lnTo>
                  <a:pt x="2002167" y="897522"/>
                </a:lnTo>
                <a:lnTo>
                  <a:pt x="1931841" y="894070"/>
                </a:lnTo>
                <a:lnTo>
                  <a:pt x="1862313" y="890316"/>
                </a:lnTo>
                <a:lnTo>
                  <a:pt x="1793608" y="886264"/>
                </a:lnTo>
                <a:lnTo>
                  <a:pt x="1725755" y="881919"/>
                </a:lnTo>
                <a:lnTo>
                  <a:pt x="1658782" y="877285"/>
                </a:lnTo>
                <a:lnTo>
                  <a:pt x="1592715" y="872367"/>
                </a:lnTo>
                <a:lnTo>
                  <a:pt x="1527583" y="867169"/>
                </a:lnTo>
                <a:lnTo>
                  <a:pt x="1463412" y="861697"/>
                </a:lnTo>
                <a:lnTo>
                  <a:pt x="1400231" y="855954"/>
                </a:lnTo>
                <a:lnTo>
                  <a:pt x="1338067" y="849946"/>
                </a:lnTo>
                <a:lnTo>
                  <a:pt x="1276947" y="843676"/>
                </a:lnTo>
                <a:lnTo>
                  <a:pt x="1216899" y="837150"/>
                </a:lnTo>
                <a:lnTo>
                  <a:pt x="1157950" y="830371"/>
                </a:lnTo>
                <a:lnTo>
                  <a:pt x="1100129" y="823346"/>
                </a:lnTo>
                <a:lnTo>
                  <a:pt x="1043461" y="816077"/>
                </a:lnTo>
                <a:lnTo>
                  <a:pt x="987976" y="808571"/>
                </a:lnTo>
                <a:lnTo>
                  <a:pt x="933700" y="800830"/>
                </a:lnTo>
                <a:lnTo>
                  <a:pt x="880660" y="792861"/>
                </a:lnTo>
                <a:lnTo>
                  <a:pt x="828886" y="784667"/>
                </a:lnTo>
                <a:lnTo>
                  <a:pt x="778403" y="776253"/>
                </a:lnTo>
                <a:lnTo>
                  <a:pt x="729239" y="767624"/>
                </a:lnTo>
                <a:lnTo>
                  <a:pt x="681422" y="758785"/>
                </a:lnTo>
                <a:lnTo>
                  <a:pt x="634980" y="749739"/>
                </a:lnTo>
                <a:lnTo>
                  <a:pt x="589940" y="740491"/>
                </a:lnTo>
                <a:lnTo>
                  <a:pt x="546329" y="731046"/>
                </a:lnTo>
                <a:lnTo>
                  <a:pt x="504175" y="721410"/>
                </a:lnTo>
                <a:lnTo>
                  <a:pt x="463505" y="711585"/>
                </a:lnTo>
                <a:lnTo>
                  <a:pt x="424347" y="701577"/>
                </a:lnTo>
                <a:lnTo>
                  <a:pt x="386729" y="691390"/>
                </a:lnTo>
                <a:lnTo>
                  <a:pt x="316221" y="670499"/>
                </a:lnTo>
                <a:lnTo>
                  <a:pt x="252200" y="648949"/>
                </a:lnTo>
                <a:lnTo>
                  <a:pt x="194888" y="626775"/>
                </a:lnTo>
                <a:lnTo>
                  <a:pt x="144503" y="604016"/>
                </a:lnTo>
                <a:lnTo>
                  <a:pt x="101266" y="580706"/>
                </a:lnTo>
                <a:lnTo>
                  <a:pt x="65397" y="556884"/>
                </a:lnTo>
                <a:lnTo>
                  <a:pt x="25889" y="520269"/>
                </a:lnTo>
                <a:lnTo>
                  <a:pt x="4197" y="482707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71522" y="5963513"/>
            <a:ext cx="4625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Mục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tiêu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nên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được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cá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nhân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hóa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8965" y="4653534"/>
            <a:ext cx="1728470" cy="1224280"/>
          </a:xfrm>
          <a:custGeom>
            <a:avLst/>
            <a:gdLst/>
            <a:ahLst/>
            <a:cxnLst/>
            <a:rect l="l" t="t" r="r" b="b"/>
            <a:pathLst>
              <a:path w="1728470" h="1224279">
                <a:moveTo>
                  <a:pt x="0" y="611886"/>
                </a:moveTo>
                <a:lnTo>
                  <a:pt x="1838" y="571653"/>
                </a:lnTo>
                <a:lnTo>
                  <a:pt x="7276" y="532115"/>
                </a:lnTo>
                <a:lnTo>
                  <a:pt x="16200" y="493352"/>
                </a:lnTo>
                <a:lnTo>
                  <a:pt x="28497" y="455447"/>
                </a:lnTo>
                <a:lnTo>
                  <a:pt x="44053" y="418478"/>
                </a:lnTo>
                <a:lnTo>
                  <a:pt x="62753" y="382526"/>
                </a:lnTo>
                <a:lnTo>
                  <a:pt x="84484" y="347673"/>
                </a:lnTo>
                <a:lnTo>
                  <a:pt x="109132" y="313999"/>
                </a:lnTo>
                <a:lnTo>
                  <a:pt x="136583" y="281584"/>
                </a:lnTo>
                <a:lnTo>
                  <a:pt x="166724" y="250509"/>
                </a:lnTo>
                <a:lnTo>
                  <a:pt x="199440" y="220854"/>
                </a:lnTo>
                <a:lnTo>
                  <a:pt x="234617" y="192701"/>
                </a:lnTo>
                <a:lnTo>
                  <a:pt x="272142" y="166129"/>
                </a:lnTo>
                <a:lnTo>
                  <a:pt x="311900" y="141221"/>
                </a:lnTo>
                <a:lnTo>
                  <a:pt x="353779" y="118055"/>
                </a:lnTo>
                <a:lnTo>
                  <a:pt x="397664" y="96712"/>
                </a:lnTo>
                <a:lnTo>
                  <a:pt x="443440" y="77275"/>
                </a:lnTo>
                <a:lnTo>
                  <a:pt x="490995" y="59822"/>
                </a:lnTo>
                <a:lnTo>
                  <a:pt x="540215" y="44434"/>
                </a:lnTo>
                <a:lnTo>
                  <a:pt x="590985" y="31193"/>
                </a:lnTo>
                <a:lnTo>
                  <a:pt x="643191" y="20178"/>
                </a:lnTo>
                <a:lnTo>
                  <a:pt x="696721" y="11471"/>
                </a:lnTo>
                <a:lnTo>
                  <a:pt x="751459" y="5152"/>
                </a:lnTo>
                <a:lnTo>
                  <a:pt x="807293" y="1301"/>
                </a:lnTo>
                <a:lnTo>
                  <a:pt x="864108" y="0"/>
                </a:lnTo>
                <a:lnTo>
                  <a:pt x="920926" y="1301"/>
                </a:lnTo>
                <a:lnTo>
                  <a:pt x="976763" y="5152"/>
                </a:lnTo>
                <a:lnTo>
                  <a:pt x="1031505" y="11471"/>
                </a:lnTo>
                <a:lnTo>
                  <a:pt x="1085036" y="20178"/>
                </a:lnTo>
                <a:lnTo>
                  <a:pt x="1137245" y="31193"/>
                </a:lnTo>
                <a:lnTo>
                  <a:pt x="1188016" y="44434"/>
                </a:lnTo>
                <a:lnTo>
                  <a:pt x="1237236" y="59822"/>
                </a:lnTo>
                <a:lnTo>
                  <a:pt x="1284792" y="77275"/>
                </a:lnTo>
                <a:lnTo>
                  <a:pt x="1330568" y="96712"/>
                </a:lnTo>
                <a:lnTo>
                  <a:pt x="1374452" y="118055"/>
                </a:lnTo>
                <a:lnTo>
                  <a:pt x="1416330" y="141221"/>
                </a:lnTo>
                <a:lnTo>
                  <a:pt x="1456088" y="166129"/>
                </a:lnTo>
                <a:lnTo>
                  <a:pt x="1493612" y="192701"/>
                </a:lnTo>
                <a:lnTo>
                  <a:pt x="1528788" y="220854"/>
                </a:lnTo>
                <a:lnTo>
                  <a:pt x="1561502" y="250509"/>
                </a:lnTo>
                <a:lnTo>
                  <a:pt x="1591641" y="281584"/>
                </a:lnTo>
                <a:lnTo>
                  <a:pt x="1619091" y="313999"/>
                </a:lnTo>
                <a:lnTo>
                  <a:pt x="1643737" y="347673"/>
                </a:lnTo>
                <a:lnTo>
                  <a:pt x="1665467" y="382526"/>
                </a:lnTo>
                <a:lnTo>
                  <a:pt x="1684166" y="418478"/>
                </a:lnTo>
                <a:lnTo>
                  <a:pt x="1699720" y="455447"/>
                </a:lnTo>
                <a:lnTo>
                  <a:pt x="1712016" y="493352"/>
                </a:lnTo>
                <a:lnTo>
                  <a:pt x="1720940" y="532115"/>
                </a:lnTo>
                <a:lnTo>
                  <a:pt x="1726378" y="571653"/>
                </a:lnTo>
                <a:lnTo>
                  <a:pt x="1728215" y="611886"/>
                </a:lnTo>
                <a:lnTo>
                  <a:pt x="1726378" y="652117"/>
                </a:lnTo>
                <a:lnTo>
                  <a:pt x="1720940" y="691654"/>
                </a:lnTo>
                <a:lnTo>
                  <a:pt x="1712016" y="730415"/>
                </a:lnTo>
                <a:lnTo>
                  <a:pt x="1699720" y="768320"/>
                </a:lnTo>
                <a:lnTo>
                  <a:pt x="1684166" y="805288"/>
                </a:lnTo>
                <a:lnTo>
                  <a:pt x="1665467" y="841239"/>
                </a:lnTo>
                <a:lnTo>
                  <a:pt x="1643737" y="876092"/>
                </a:lnTo>
                <a:lnTo>
                  <a:pt x="1619091" y="909767"/>
                </a:lnTo>
                <a:lnTo>
                  <a:pt x="1591641" y="942182"/>
                </a:lnTo>
                <a:lnTo>
                  <a:pt x="1561502" y="973257"/>
                </a:lnTo>
                <a:lnTo>
                  <a:pt x="1528788" y="1002912"/>
                </a:lnTo>
                <a:lnTo>
                  <a:pt x="1493612" y="1031065"/>
                </a:lnTo>
                <a:lnTo>
                  <a:pt x="1456088" y="1057637"/>
                </a:lnTo>
                <a:lnTo>
                  <a:pt x="1416330" y="1082546"/>
                </a:lnTo>
                <a:lnTo>
                  <a:pt x="1374452" y="1105713"/>
                </a:lnTo>
                <a:lnTo>
                  <a:pt x="1330568" y="1127055"/>
                </a:lnTo>
                <a:lnTo>
                  <a:pt x="1284792" y="1146494"/>
                </a:lnTo>
                <a:lnTo>
                  <a:pt x="1237236" y="1163947"/>
                </a:lnTo>
                <a:lnTo>
                  <a:pt x="1188016" y="1179335"/>
                </a:lnTo>
                <a:lnTo>
                  <a:pt x="1137245" y="1192577"/>
                </a:lnTo>
                <a:lnTo>
                  <a:pt x="1085036" y="1203592"/>
                </a:lnTo>
                <a:lnTo>
                  <a:pt x="1031505" y="1212300"/>
                </a:lnTo>
                <a:lnTo>
                  <a:pt x="976763" y="1218619"/>
                </a:lnTo>
                <a:lnTo>
                  <a:pt x="920926" y="1222470"/>
                </a:lnTo>
                <a:lnTo>
                  <a:pt x="864108" y="1223772"/>
                </a:lnTo>
                <a:lnTo>
                  <a:pt x="807293" y="1222470"/>
                </a:lnTo>
                <a:lnTo>
                  <a:pt x="751459" y="1218619"/>
                </a:lnTo>
                <a:lnTo>
                  <a:pt x="696721" y="1212300"/>
                </a:lnTo>
                <a:lnTo>
                  <a:pt x="643191" y="1203592"/>
                </a:lnTo>
                <a:lnTo>
                  <a:pt x="590985" y="1192577"/>
                </a:lnTo>
                <a:lnTo>
                  <a:pt x="540215" y="1179335"/>
                </a:lnTo>
                <a:lnTo>
                  <a:pt x="490995" y="1163947"/>
                </a:lnTo>
                <a:lnTo>
                  <a:pt x="443440" y="1146494"/>
                </a:lnTo>
                <a:lnTo>
                  <a:pt x="397664" y="1127055"/>
                </a:lnTo>
                <a:lnTo>
                  <a:pt x="353779" y="1105713"/>
                </a:lnTo>
                <a:lnTo>
                  <a:pt x="311900" y="1082546"/>
                </a:lnTo>
                <a:lnTo>
                  <a:pt x="272142" y="1057637"/>
                </a:lnTo>
                <a:lnTo>
                  <a:pt x="234617" y="1031065"/>
                </a:lnTo>
                <a:lnTo>
                  <a:pt x="199440" y="1002912"/>
                </a:lnTo>
                <a:lnTo>
                  <a:pt x="166724" y="973257"/>
                </a:lnTo>
                <a:lnTo>
                  <a:pt x="136583" y="942182"/>
                </a:lnTo>
                <a:lnTo>
                  <a:pt x="109132" y="909767"/>
                </a:lnTo>
                <a:lnTo>
                  <a:pt x="84484" y="876092"/>
                </a:lnTo>
                <a:lnTo>
                  <a:pt x="62753" y="841239"/>
                </a:lnTo>
                <a:lnTo>
                  <a:pt x="44053" y="805288"/>
                </a:lnTo>
                <a:lnTo>
                  <a:pt x="28497" y="768320"/>
                </a:lnTo>
                <a:lnTo>
                  <a:pt x="16200" y="730415"/>
                </a:lnTo>
                <a:lnTo>
                  <a:pt x="7276" y="691654"/>
                </a:lnTo>
                <a:lnTo>
                  <a:pt x="1838" y="652117"/>
                </a:lnTo>
                <a:lnTo>
                  <a:pt x="0" y="61188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201" y="0"/>
            <a:ext cx="8895715" cy="6858000"/>
            <a:chOff x="166201" y="0"/>
            <a:chExt cx="88957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201" y="0"/>
              <a:ext cx="8713112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65085" y="549401"/>
              <a:ext cx="1877695" cy="4537075"/>
            </a:xfrm>
            <a:custGeom>
              <a:avLst/>
              <a:gdLst/>
              <a:ahLst/>
              <a:cxnLst/>
              <a:rect l="l" t="t" r="r" b="b"/>
              <a:pathLst>
                <a:path w="1877695" h="4537075">
                  <a:moveTo>
                    <a:pt x="0" y="611886"/>
                  </a:moveTo>
                  <a:lnTo>
                    <a:pt x="1837" y="571653"/>
                  </a:lnTo>
                  <a:lnTo>
                    <a:pt x="7275" y="532115"/>
                  </a:lnTo>
                  <a:lnTo>
                    <a:pt x="16199" y="493352"/>
                  </a:lnTo>
                  <a:lnTo>
                    <a:pt x="28495" y="455447"/>
                  </a:lnTo>
                  <a:lnTo>
                    <a:pt x="44049" y="418478"/>
                  </a:lnTo>
                  <a:lnTo>
                    <a:pt x="62748" y="382526"/>
                  </a:lnTo>
                  <a:lnTo>
                    <a:pt x="84478" y="347673"/>
                  </a:lnTo>
                  <a:lnTo>
                    <a:pt x="109124" y="313999"/>
                  </a:lnTo>
                  <a:lnTo>
                    <a:pt x="136574" y="281584"/>
                  </a:lnTo>
                  <a:lnTo>
                    <a:pt x="166713" y="250509"/>
                  </a:lnTo>
                  <a:lnTo>
                    <a:pt x="199427" y="220854"/>
                  </a:lnTo>
                  <a:lnTo>
                    <a:pt x="234603" y="192701"/>
                  </a:lnTo>
                  <a:lnTo>
                    <a:pt x="272127" y="166129"/>
                  </a:lnTo>
                  <a:lnTo>
                    <a:pt x="311885" y="141221"/>
                  </a:lnTo>
                  <a:lnTo>
                    <a:pt x="353763" y="118055"/>
                  </a:lnTo>
                  <a:lnTo>
                    <a:pt x="397647" y="96712"/>
                  </a:lnTo>
                  <a:lnTo>
                    <a:pt x="443423" y="77275"/>
                  </a:lnTo>
                  <a:lnTo>
                    <a:pt x="490979" y="59822"/>
                  </a:lnTo>
                  <a:lnTo>
                    <a:pt x="540199" y="44434"/>
                  </a:lnTo>
                  <a:lnTo>
                    <a:pt x="590970" y="31193"/>
                  </a:lnTo>
                  <a:lnTo>
                    <a:pt x="643179" y="20178"/>
                  </a:lnTo>
                  <a:lnTo>
                    <a:pt x="696710" y="11471"/>
                  </a:lnTo>
                  <a:lnTo>
                    <a:pt x="751452" y="5152"/>
                  </a:lnTo>
                  <a:lnTo>
                    <a:pt x="807289" y="1301"/>
                  </a:lnTo>
                  <a:lnTo>
                    <a:pt x="864108" y="0"/>
                  </a:lnTo>
                  <a:lnTo>
                    <a:pt x="920926" y="1301"/>
                  </a:lnTo>
                  <a:lnTo>
                    <a:pt x="976763" y="5152"/>
                  </a:lnTo>
                  <a:lnTo>
                    <a:pt x="1031505" y="11471"/>
                  </a:lnTo>
                  <a:lnTo>
                    <a:pt x="1085036" y="20178"/>
                  </a:lnTo>
                  <a:lnTo>
                    <a:pt x="1137245" y="31193"/>
                  </a:lnTo>
                  <a:lnTo>
                    <a:pt x="1188016" y="44434"/>
                  </a:lnTo>
                  <a:lnTo>
                    <a:pt x="1237236" y="59822"/>
                  </a:lnTo>
                  <a:lnTo>
                    <a:pt x="1284792" y="77275"/>
                  </a:lnTo>
                  <a:lnTo>
                    <a:pt x="1330568" y="96712"/>
                  </a:lnTo>
                  <a:lnTo>
                    <a:pt x="1374452" y="118055"/>
                  </a:lnTo>
                  <a:lnTo>
                    <a:pt x="1416330" y="141221"/>
                  </a:lnTo>
                  <a:lnTo>
                    <a:pt x="1456088" y="166129"/>
                  </a:lnTo>
                  <a:lnTo>
                    <a:pt x="1493612" y="192701"/>
                  </a:lnTo>
                  <a:lnTo>
                    <a:pt x="1528788" y="220854"/>
                  </a:lnTo>
                  <a:lnTo>
                    <a:pt x="1561502" y="250509"/>
                  </a:lnTo>
                  <a:lnTo>
                    <a:pt x="1591641" y="281584"/>
                  </a:lnTo>
                  <a:lnTo>
                    <a:pt x="1619091" y="313999"/>
                  </a:lnTo>
                  <a:lnTo>
                    <a:pt x="1643737" y="347673"/>
                  </a:lnTo>
                  <a:lnTo>
                    <a:pt x="1665467" y="382526"/>
                  </a:lnTo>
                  <a:lnTo>
                    <a:pt x="1684166" y="418478"/>
                  </a:lnTo>
                  <a:lnTo>
                    <a:pt x="1699720" y="455447"/>
                  </a:lnTo>
                  <a:lnTo>
                    <a:pt x="1712016" y="493352"/>
                  </a:lnTo>
                  <a:lnTo>
                    <a:pt x="1720940" y="532115"/>
                  </a:lnTo>
                  <a:lnTo>
                    <a:pt x="1726378" y="571653"/>
                  </a:lnTo>
                  <a:lnTo>
                    <a:pt x="1728216" y="611886"/>
                  </a:lnTo>
                  <a:lnTo>
                    <a:pt x="1726378" y="652118"/>
                  </a:lnTo>
                  <a:lnTo>
                    <a:pt x="1720940" y="691656"/>
                  </a:lnTo>
                  <a:lnTo>
                    <a:pt x="1712016" y="730419"/>
                  </a:lnTo>
                  <a:lnTo>
                    <a:pt x="1699720" y="768324"/>
                  </a:lnTo>
                  <a:lnTo>
                    <a:pt x="1684166" y="805293"/>
                  </a:lnTo>
                  <a:lnTo>
                    <a:pt x="1665467" y="841245"/>
                  </a:lnTo>
                  <a:lnTo>
                    <a:pt x="1643737" y="876098"/>
                  </a:lnTo>
                  <a:lnTo>
                    <a:pt x="1619091" y="909772"/>
                  </a:lnTo>
                  <a:lnTo>
                    <a:pt x="1591641" y="942187"/>
                  </a:lnTo>
                  <a:lnTo>
                    <a:pt x="1561502" y="973262"/>
                  </a:lnTo>
                  <a:lnTo>
                    <a:pt x="1528788" y="1002917"/>
                  </a:lnTo>
                  <a:lnTo>
                    <a:pt x="1493612" y="1031070"/>
                  </a:lnTo>
                  <a:lnTo>
                    <a:pt x="1456088" y="1057642"/>
                  </a:lnTo>
                  <a:lnTo>
                    <a:pt x="1416330" y="1082550"/>
                  </a:lnTo>
                  <a:lnTo>
                    <a:pt x="1374452" y="1105716"/>
                  </a:lnTo>
                  <a:lnTo>
                    <a:pt x="1330568" y="1127059"/>
                  </a:lnTo>
                  <a:lnTo>
                    <a:pt x="1284792" y="1146496"/>
                  </a:lnTo>
                  <a:lnTo>
                    <a:pt x="1237236" y="1163949"/>
                  </a:lnTo>
                  <a:lnTo>
                    <a:pt x="1188016" y="1179337"/>
                  </a:lnTo>
                  <a:lnTo>
                    <a:pt x="1137245" y="1192578"/>
                  </a:lnTo>
                  <a:lnTo>
                    <a:pt x="1085036" y="1203593"/>
                  </a:lnTo>
                  <a:lnTo>
                    <a:pt x="1031505" y="1212300"/>
                  </a:lnTo>
                  <a:lnTo>
                    <a:pt x="976763" y="1218619"/>
                  </a:lnTo>
                  <a:lnTo>
                    <a:pt x="920926" y="1222470"/>
                  </a:lnTo>
                  <a:lnTo>
                    <a:pt x="864108" y="1223772"/>
                  </a:lnTo>
                  <a:lnTo>
                    <a:pt x="807289" y="1222470"/>
                  </a:lnTo>
                  <a:lnTo>
                    <a:pt x="751452" y="1218619"/>
                  </a:lnTo>
                  <a:lnTo>
                    <a:pt x="696710" y="1212300"/>
                  </a:lnTo>
                  <a:lnTo>
                    <a:pt x="643179" y="1203593"/>
                  </a:lnTo>
                  <a:lnTo>
                    <a:pt x="590970" y="1192578"/>
                  </a:lnTo>
                  <a:lnTo>
                    <a:pt x="540199" y="1179337"/>
                  </a:lnTo>
                  <a:lnTo>
                    <a:pt x="490979" y="1163949"/>
                  </a:lnTo>
                  <a:lnTo>
                    <a:pt x="443423" y="1146496"/>
                  </a:lnTo>
                  <a:lnTo>
                    <a:pt x="397647" y="1127059"/>
                  </a:lnTo>
                  <a:lnTo>
                    <a:pt x="353763" y="1105716"/>
                  </a:lnTo>
                  <a:lnTo>
                    <a:pt x="311885" y="1082550"/>
                  </a:lnTo>
                  <a:lnTo>
                    <a:pt x="272127" y="1057642"/>
                  </a:lnTo>
                  <a:lnTo>
                    <a:pt x="234603" y="1031070"/>
                  </a:lnTo>
                  <a:lnTo>
                    <a:pt x="199427" y="1002917"/>
                  </a:lnTo>
                  <a:lnTo>
                    <a:pt x="166713" y="973262"/>
                  </a:lnTo>
                  <a:lnTo>
                    <a:pt x="136574" y="942187"/>
                  </a:lnTo>
                  <a:lnTo>
                    <a:pt x="109124" y="909772"/>
                  </a:lnTo>
                  <a:lnTo>
                    <a:pt x="84478" y="876098"/>
                  </a:lnTo>
                  <a:lnTo>
                    <a:pt x="62748" y="841245"/>
                  </a:lnTo>
                  <a:lnTo>
                    <a:pt x="44049" y="805293"/>
                  </a:lnTo>
                  <a:lnTo>
                    <a:pt x="28495" y="768324"/>
                  </a:lnTo>
                  <a:lnTo>
                    <a:pt x="16199" y="730419"/>
                  </a:lnTo>
                  <a:lnTo>
                    <a:pt x="7275" y="691656"/>
                  </a:lnTo>
                  <a:lnTo>
                    <a:pt x="1837" y="652118"/>
                  </a:lnTo>
                  <a:lnTo>
                    <a:pt x="0" y="611886"/>
                  </a:lnTo>
                  <a:close/>
                </a:path>
                <a:path w="1877695" h="4537075">
                  <a:moveTo>
                    <a:pt x="149352" y="2227326"/>
                  </a:moveTo>
                  <a:lnTo>
                    <a:pt x="151189" y="2187093"/>
                  </a:lnTo>
                  <a:lnTo>
                    <a:pt x="156627" y="2147555"/>
                  </a:lnTo>
                  <a:lnTo>
                    <a:pt x="165551" y="2108792"/>
                  </a:lnTo>
                  <a:lnTo>
                    <a:pt x="177847" y="2070887"/>
                  </a:lnTo>
                  <a:lnTo>
                    <a:pt x="193401" y="2033918"/>
                  </a:lnTo>
                  <a:lnTo>
                    <a:pt x="212100" y="1997966"/>
                  </a:lnTo>
                  <a:lnTo>
                    <a:pt x="233830" y="1963113"/>
                  </a:lnTo>
                  <a:lnTo>
                    <a:pt x="258476" y="1929439"/>
                  </a:lnTo>
                  <a:lnTo>
                    <a:pt x="285926" y="1897024"/>
                  </a:lnTo>
                  <a:lnTo>
                    <a:pt x="316065" y="1865949"/>
                  </a:lnTo>
                  <a:lnTo>
                    <a:pt x="348779" y="1836294"/>
                  </a:lnTo>
                  <a:lnTo>
                    <a:pt x="383955" y="1808141"/>
                  </a:lnTo>
                  <a:lnTo>
                    <a:pt x="421479" y="1781569"/>
                  </a:lnTo>
                  <a:lnTo>
                    <a:pt x="461237" y="1756661"/>
                  </a:lnTo>
                  <a:lnTo>
                    <a:pt x="503115" y="1733495"/>
                  </a:lnTo>
                  <a:lnTo>
                    <a:pt x="546999" y="1712152"/>
                  </a:lnTo>
                  <a:lnTo>
                    <a:pt x="592775" y="1692715"/>
                  </a:lnTo>
                  <a:lnTo>
                    <a:pt x="640331" y="1675262"/>
                  </a:lnTo>
                  <a:lnTo>
                    <a:pt x="689551" y="1659874"/>
                  </a:lnTo>
                  <a:lnTo>
                    <a:pt x="740322" y="1646633"/>
                  </a:lnTo>
                  <a:lnTo>
                    <a:pt x="792531" y="1635618"/>
                  </a:lnTo>
                  <a:lnTo>
                    <a:pt x="846062" y="1626911"/>
                  </a:lnTo>
                  <a:lnTo>
                    <a:pt x="900804" y="1620592"/>
                  </a:lnTo>
                  <a:lnTo>
                    <a:pt x="956641" y="1616741"/>
                  </a:lnTo>
                  <a:lnTo>
                    <a:pt x="1013460" y="1615439"/>
                  </a:lnTo>
                  <a:lnTo>
                    <a:pt x="1070278" y="1616741"/>
                  </a:lnTo>
                  <a:lnTo>
                    <a:pt x="1126115" y="1620592"/>
                  </a:lnTo>
                  <a:lnTo>
                    <a:pt x="1180857" y="1626911"/>
                  </a:lnTo>
                  <a:lnTo>
                    <a:pt x="1234388" y="1635618"/>
                  </a:lnTo>
                  <a:lnTo>
                    <a:pt x="1286597" y="1646633"/>
                  </a:lnTo>
                  <a:lnTo>
                    <a:pt x="1337368" y="1659874"/>
                  </a:lnTo>
                  <a:lnTo>
                    <a:pt x="1386588" y="1675262"/>
                  </a:lnTo>
                  <a:lnTo>
                    <a:pt x="1434144" y="1692715"/>
                  </a:lnTo>
                  <a:lnTo>
                    <a:pt x="1479920" y="1712152"/>
                  </a:lnTo>
                  <a:lnTo>
                    <a:pt x="1523804" y="1733495"/>
                  </a:lnTo>
                  <a:lnTo>
                    <a:pt x="1565682" y="1756661"/>
                  </a:lnTo>
                  <a:lnTo>
                    <a:pt x="1605440" y="1781569"/>
                  </a:lnTo>
                  <a:lnTo>
                    <a:pt x="1642964" y="1808141"/>
                  </a:lnTo>
                  <a:lnTo>
                    <a:pt x="1678140" y="1836294"/>
                  </a:lnTo>
                  <a:lnTo>
                    <a:pt x="1710854" y="1865949"/>
                  </a:lnTo>
                  <a:lnTo>
                    <a:pt x="1740993" y="1897024"/>
                  </a:lnTo>
                  <a:lnTo>
                    <a:pt x="1768443" y="1929439"/>
                  </a:lnTo>
                  <a:lnTo>
                    <a:pt x="1793089" y="1963113"/>
                  </a:lnTo>
                  <a:lnTo>
                    <a:pt x="1814819" y="1997966"/>
                  </a:lnTo>
                  <a:lnTo>
                    <a:pt x="1833518" y="2033918"/>
                  </a:lnTo>
                  <a:lnTo>
                    <a:pt x="1849072" y="2070887"/>
                  </a:lnTo>
                  <a:lnTo>
                    <a:pt x="1861368" y="2108792"/>
                  </a:lnTo>
                  <a:lnTo>
                    <a:pt x="1870292" y="2147555"/>
                  </a:lnTo>
                  <a:lnTo>
                    <a:pt x="1875730" y="2187093"/>
                  </a:lnTo>
                  <a:lnTo>
                    <a:pt x="1877568" y="2227326"/>
                  </a:lnTo>
                  <a:lnTo>
                    <a:pt x="1875730" y="2267558"/>
                  </a:lnTo>
                  <a:lnTo>
                    <a:pt x="1870292" y="2307096"/>
                  </a:lnTo>
                  <a:lnTo>
                    <a:pt x="1861368" y="2345859"/>
                  </a:lnTo>
                  <a:lnTo>
                    <a:pt x="1849072" y="2383764"/>
                  </a:lnTo>
                  <a:lnTo>
                    <a:pt x="1833518" y="2420733"/>
                  </a:lnTo>
                  <a:lnTo>
                    <a:pt x="1814819" y="2456685"/>
                  </a:lnTo>
                  <a:lnTo>
                    <a:pt x="1793089" y="2491538"/>
                  </a:lnTo>
                  <a:lnTo>
                    <a:pt x="1768443" y="2525212"/>
                  </a:lnTo>
                  <a:lnTo>
                    <a:pt x="1740993" y="2557627"/>
                  </a:lnTo>
                  <a:lnTo>
                    <a:pt x="1710854" y="2588702"/>
                  </a:lnTo>
                  <a:lnTo>
                    <a:pt x="1678140" y="2618357"/>
                  </a:lnTo>
                  <a:lnTo>
                    <a:pt x="1642964" y="2646510"/>
                  </a:lnTo>
                  <a:lnTo>
                    <a:pt x="1605440" y="2673082"/>
                  </a:lnTo>
                  <a:lnTo>
                    <a:pt x="1565682" y="2697990"/>
                  </a:lnTo>
                  <a:lnTo>
                    <a:pt x="1523804" y="2721156"/>
                  </a:lnTo>
                  <a:lnTo>
                    <a:pt x="1479920" y="2742499"/>
                  </a:lnTo>
                  <a:lnTo>
                    <a:pt x="1434144" y="2761936"/>
                  </a:lnTo>
                  <a:lnTo>
                    <a:pt x="1386588" y="2779389"/>
                  </a:lnTo>
                  <a:lnTo>
                    <a:pt x="1337368" y="2794777"/>
                  </a:lnTo>
                  <a:lnTo>
                    <a:pt x="1286597" y="2808018"/>
                  </a:lnTo>
                  <a:lnTo>
                    <a:pt x="1234388" y="2819033"/>
                  </a:lnTo>
                  <a:lnTo>
                    <a:pt x="1180857" y="2827740"/>
                  </a:lnTo>
                  <a:lnTo>
                    <a:pt x="1126115" y="2834059"/>
                  </a:lnTo>
                  <a:lnTo>
                    <a:pt x="1070278" y="2837910"/>
                  </a:lnTo>
                  <a:lnTo>
                    <a:pt x="1013460" y="2839212"/>
                  </a:lnTo>
                  <a:lnTo>
                    <a:pt x="956641" y="2837910"/>
                  </a:lnTo>
                  <a:lnTo>
                    <a:pt x="900804" y="2834059"/>
                  </a:lnTo>
                  <a:lnTo>
                    <a:pt x="846062" y="2827740"/>
                  </a:lnTo>
                  <a:lnTo>
                    <a:pt x="792531" y="2819033"/>
                  </a:lnTo>
                  <a:lnTo>
                    <a:pt x="740322" y="2808018"/>
                  </a:lnTo>
                  <a:lnTo>
                    <a:pt x="689551" y="2794777"/>
                  </a:lnTo>
                  <a:lnTo>
                    <a:pt x="640331" y="2779389"/>
                  </a:lnTo>
                  <a:lnTo>
                    <a:pt x="592775" y="2761936"/>
                  </a:lnTo>
                  <a:lnTo>
                    <a:pt x="546999" y="2742499"/>
                  </a:lnTo>
                  <a:lnTo>
                    <a:pt x="503115" y="2721156"/>
                  </a:lnTo>
                  <a:lnTo>
                    <a:pt x="461237" y="2697990"/>
                  </a:lnTo>
                  <a:lnTo>
                    <a:pt x="421479" y="2673082"/>
                  </a:lnTo>
                  <a:lnTo>
                    <a:pt x="383955" y="2646510"/>
                  </a:lnTo>
                  <a:lnTo>
                    <a:pt x="348779" y="2618357"/>
                  </a:lnTo>
                  <a:lnTo>
                    <a:pt x="316065" y="2588702"/>
                  </a:lnTo>
                  <a:lnTo>
                    <a:pt x="285926" y="2557627"/>
                  </a:lnTo>
                  <a:lnTo>
                    <a:pt x="258476" y="2525212"/>
                  </a:lnTo>
                  <a:lnTo>
                    <a:pt x="233830" y="2491538"/>
                  </a:lnTo>
                  <a:lnTo>
                    <a:pt x="212100" y="2456685"/>
                  </a:lnTo>
                  <a:lnTo>
                    <a:pt x="193401" y="2420733"/>
                  </a:lnTo>
                  <a:lnTo>
                    <a:pt x="177847" y="2383764"/>
                  </a:lnTo>
                  <a:lnTo>
                    <a:pt x="165551" y="2345859"/>
                  </a:lnTo>
                  <a:lnTo>
                    <a:pt x="156627" y="2307096"/>
                  </a:lnTo>
                  <a:lnTo>
                    <a:pt x="151189" y="2267558"/>
                  </a:lnTo>
                  <a:lnTo>
                    <a:pt x="149352" y="2227326"/>
                  </a:lnTo>
                  <a:close/>
                </a:path>
                <a:path w="1877695" h="4537075">
                  <a:moveTo>
                    <a:pt x="25908" y="3924300"/>
                  </a:moveTo>
                  <a:lnTo>
                    <a:pt x="27745" y="3884021"/>
                  </a:lnTo>
                  <a:lnTo>
                    <a:pt x="33183" y="3844437"/>
                  </a:lnTo>
                  <a:lnTo>
                    <a:pt x="42107" y="3805630"/>
                  </a:lnTo>
                  <a:lnTo>
                    <a:pt x="54403" y="3767679"/>
                  </a:lnTo>
                  <a:lnTo>
                    <a:pt x="69957" y="3730666"/>
                  </a:lnTo>
                  <a:lnTo>
                    <a:pt x="88656" y="3694671"/>
                  </a:lnTo>
                  <a:lnTo>
                    <a:pt x="110386" y="3659775"/>
                  </a:lnTo>
                  <a:lnTo>
                    <a:pt x="135032" y="3626059"/>
                  </a:lnTo>
                  <a:lnTo>
                    <a:pt x="162482" y="3593604"/>
                  </a:lnTo>
                  <a:lnTo>
                    <a:pt x="192621" y="3562490"/>
                  </a:lnTo>
                  <a:lnTo>
                    <a:pt x="225335" y="3532798"/>
                  </a:lnTo>
                  <a:lnTo>
                    <a:pt x="260511" y="3504608"/>
                  </a:lnTo>
                  <a:lnTo>
                    <a:pt x="298035" y="3478003"/>
                  </a:lnTo>
                  <a:lnTo>
                    <a:pt x="337793" y="3453061"/>
                  </a:lnTo>
                  <a:lnTo>
                    <a:pt x="379671" y="3429865"/>
                  </a:lnTo>
                  <a:lnTo>
                    <a:pt x="423555" y="3408495"/>
                  </a:lnTo>
                  <a:lnTo>
                    <a:pt x="469331" y="3389031"/>
                  </a:lnTo>
                  <a:lnTo>
                    <a:pt x="516887" y="3371555"/>
                  </a:lnTo>
                  <a:lnTo>
                    <a:pt x="566107" y="3356147"/>
                  </a:lnTo>
                  <a:lnTo>
                    <a:pt x="616878" y="3342887"/>
                  </a:lnTo>
                  <a:lnTo>
                    <a:pt x="669087" y="3331858"/>
                  </a:lnTo>
                  <a:lnTo>
                    <a:pt x="722618" y="3323139"/>
                  </a:lnTo>
                  <a:lnTo>
                    <a:pt x="777360" y="3316811"/>
                  </a:lnTo>
                  <a:lnTo>
                    <a:pt x="833197" y="3312955"/>
                  </a:lnTo>
                  <a:lnTo>
                    <a:pt x="890016" y="3311652"/>
                  </a:lnTo>
                  <a:lnTo>
                    <a:pt x="946834" y="3312955"/>
                  </a:lnTo>
                  <a:lnTo>
                    <a:pt x="1002671" y="3316811"/>
                  </a:lnTo>
                  <a:lnTo>
                    <a:pt x="1057413" y="3323139"/>
                  </a:lnTo>
                  <a:lnTo>
                    <a:pt x="1110944" y="3331858"/>
                  </a:lnTo>
                  <a:lnTo>
                    <a:pt x="1163153" y="3342887"/>
                  </a:lnTo>
                  <a:lnTo>
                    <a:pt x="1213924" y="3356147"/>
                  </a:lnTo>
                  <a:lnTo>
                    <a:pt x="1263144" y="3371555"/>
                  </a:lnTo>
                  <a:lnTo>
                    <a:pt x="1310700" y="3389031"/>
                  </a:lnTo>
                  <a:lnTo>
                    <a:pt x="1356476" y="3408495"/>
                  </a:lnTo>
                  <a:lnTo>
                    <a:pt x="1400360" y="3429865"/>
                  </a:lnTo>
                  <a:lnTo>
                    <a:pt x="1442238" y="3453061"/>
                  </a:lnTo>
                  <a:lnTo>
                    <a:pt x="1481996" y="3478003"/>
                  </a:lnTo>
                  <a:lnTo>
                    <a:pt x="1519520" y="3504608"/>
                  </a:lnTo>
                  <a:lnTo>
                    <a:pt x="1554696" y="3532798"/>
                  </a:lnTo>
                  <a:lnTo>
                    <a:pt x="1587410" y="3562490"/>
                  </a:lnTo>
                  <a:lnTo>
                    <a:pt x="1617549" y="3593604"/>
                  </a:lnTo>
                  <a:lnTo>
                    <a:pt x="1644999" y="3626059"/>
                  </a:lnTo>
                  <a:lnTo>
                    <a:pt x="1669645" y="3659775"/>
                  </a:lnTo>
                  <a:lnTo>
                    <a:pt x="1691375" y="3694671"/>
                  </a:lnTo>
                  <a:lnTo>
                    <a:pt x="1710074" y="3730666"/>
                  </a:lnTo>
                  <a:lnTo>
                    <a:pt x="1725628" y="3767679"/>
                  </a:lnTo>
                  <a:lnTo>
                    <a:pt x="1737924" y="3805630"/>
                  </a:lnTo>
                  <a:lnTo>
                    <a:pt x="1746848" y="3844437"/>
                  </a:lnTo>
                  <a:lnTo>
                    <a:pt x="1752286" y="3884021"/>
                  </a:lnTo>
                  <a:lnTo>
                    <a:pt x="1754124" y="3924300"/>
                  </a:lnTo>
                  <a:lnTo>
                    <a:pt x="1752286" y="3964578"/>
                  </a:lnTo>
                  <a:lnTo>
                    <a:pt x="1746848" y="4004162"/>
                  </a:lnTo>
                  <a:lnTo>
                    <a:pt x="1737924" y="4042969"/>
                  </a:lnTo>
                  <a:lnTo>
                    <a:pt x="1725628" y="4080920"/>
                  </a:lnTo>
                  <a:lnTo>
                    <a:pt x="1710074" y="4117933"/>
                  </a:lnTo>
                  <a:lnTo>
                    <a:pt x="1691375" y="4153928"/>
                  </a:lnTo>
                  <a:lnTo>
                    <a:pt x="1669645" y="4188824"/>
                  </a:lnTo>
                  <a:lnTo>
                    <a:pt x="1644999" y="4222540"/>
                  </a:lnTo>
                  <a:lnTo>
                    <a:pt x="1617549" y="4254995"/>
                  </a:lnTo>
                  <a:lnTo>
                    <a:pt x="1587410" y="4286109"/>
                  </a:lnTo>
                  <a:lnTo>
                    <a:pt x="1554696" y="4315801"/>
                  </a:lnTo>
                  <a:lnTo>
                    <a:pt x="1519520" y="4343991"/>
                  </a:lnTo>
                  <a:lnTo>
                    <a:pt x="1481996" y="4370596"/>
                  </a:lnTo>
                  <a:lnTo>
                    <a:pt x="1442238" y="4395538"/>
                  </a:lnTo>
                  <a:lnTo>
                    <a:pt x="1400360" y="4418734"/>
                  </a:lnTo>
                  <a:lnTo>
                    <a:pt x="1356476" y="4440104"/>
                  </a:lnTo>
                  <a:lnTo>
                    <a:pt x="1310700" y="4459568"/>
                  </a:lnTo>
                  <a:lnTo>
                    <a:pt x="1263144" y="4477044"/>
                  </a:lnTo>
                  <a:lnTo>
                    <a:pt x="1213924" y="4492452"/>
                  </a:lnTo>
                  <a:lnTo>
                    <a:pt x="1163153" y="4505712"/>
                  </a:lnTo>
                  <a:lnTo>
                    <a:pt x="1110944" y="4516741"/>
                  </a:lnTo>
                  <a:lnTo>
                    <a:pt x="1057413" y="4525460"/>
                  </a:lnTo>
                  <a:lnTo>
                    <a:pt x="1002671" y="4531788"/>
                  </a:lnTo>
                  <a:lnTo>
                    <a:pt x="946834" y="4535644"/>
                  </a:lnTo>
                  <a:lnTo>
                    <a:pt x="890016" y="4536948"/>
                  </a:lnTo>
                  <a:lnTo>
                    <a:pt x="833197" y="4535644"/>
                  </a:lnTo>
                  <a:lnTo>
                    <a:pt x="777360" y="4531788"/>
                  </a:lnTo>
                  <a:lnTo>
                    <a:pt x="722618" y="4525460"/>
                  </a:lnTo>
                  <a:lnTo>
                    <a:pt x="669087" y="4516741"/>
                  </a:lnTo>
                  <a:lnTo>
                    <a:pt x="616878" y="4505712"/>
                  </a:lnTo>
                  <a:lnTo>
                    <a:pt x="566107" y="4492452"/>
                  </a:lnTo>
                  <a:lnTo>
                    <a:pt x="516887" y="4477044"/>
                  </a:lnTo>
                  <a:lnTo>
                    <a:pt x="469331" y="4459568"/>
                  </a:lnTo>
                  <a:lnTo>
                    <a:pt x="423555" y="4440104"/>
                  </a:lnTo>
                  <a:lnTo>
                    <a:pt x="379671" y="4418734"/>
                  </a:lnTo>
                  <a:lnTo>
                    <a:pt x="337793" y="4395538"/>
                  </a:lnTo>
                  <a:lnTo>
                    <a:pt x="298035" y="4370596"/>
                  </a:lnTo>
                  <a:lnTo>
                    <a:pt x="260511" y="4343991"/>
                  </a:lnTo>
                  <a:lnTo>
                    <a:pt x="225335" y="4315801"/>
                  </a:lnTo>
                  <a:lnTo>
                    <a:pt x="192621" y="4286109"/>
                  </a:lnTo>
                  <a:lnTo>
                    <a:pt x="162482" y="4254995"/>
                  </a:lnTo>
                  <a:lnTo>
                    <a:pt x="135032" y="4222540"/>
                  </a:lnTo>
                  <a:lnTo>
                    <a:pt x="110386" y="4188824"/>
                  </a:lnTo>
                  <a:lnTo>
                    <a:pt x="88656" y="4153928"/>
                  </a:lnTo>
                  <a:lnTo>
                    <a:pt x="69957" y="4117933"/>
                  </a:lnTo>
                  <a:lnTo>
                    <a:pt x="54403" y="4080920"/>
                  </a:lnTo>
                  <a:lnTo>
                    <a:pt x="42107" y="4042969"/>
                  </a:lnTo>
                  <a:lnTo>
                    <a:pt x="33183" y="4004162"/>
                  </a:lnTo>
                  <a:lnTo>
                    <a:pt x="27745" y="3964578"/>
                  </a:lnTo>
                  <a:lnTo>
                    <a:pt x="25908" y="39243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1523"/>
            <a:ext cx="8970645" cy="6739255"/>
            <a:chOff x="82296" y="1523"/>
            <a:chExt cx="8970645" cy="6739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" y="117346"/>
              <a:ext cx="8970264" cy="66233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20773" y="20573"/>
              <a:ext cx="4897120" cy="1224280"/>
            </a:xfrm>
            <a:custGeom>
              <a:avLst/>
              <a:gdLst/>
              <a:ahLst/>
              <a:cxnLst/>
              <a:rect l="l" t="t" r="r" b="b"/>
              <a:pathLst>
                <a:path w="4897120" h="1224280">
                  <a:moveTo>
                    <a:pt x="0" y="611886"/>
                  </a:moveTo>
                  <a:lnTo>
                    <a:pt x="9308" y="558156"/>
                  </a:lnTo>
                  <a:lnTo>
                    <a:pt x="25617" y="523044"/>
                  </a:lnTo>
                  <a:lnTo>
                    <a:pt x="49740" y="488566"/>
                  </a:lnTo>
                  <a:lnTo>
                    <a:pt x="81449" y="454778"/>
                  </a:lnTo>
                  <a:lnTo>
                    <a:pt x="120513" y="421738"/>
                  </a:lnTo>
                  <a:lnTo>
                    <a:pt x="166703" y="389504"/>
                  </a:lnTo>
                  <a:lnTo>
                    <a:pt x="219789" y="358133"/>
                  </a:lnTo>
                  <a:lnTo>
                    <a:pt x="279542" y="327681"/>
                  </a:lnTo>
                  <a:lnTo>
                    <a:pt x="345732" y="298208"/>
                  </a:lnTo>
                  <a:lnTo>
                    <a:pt x="381170" y="283855"/>
                  </a:lnTo>
                  <a:lnTo>
                    <a:pt x="418130" y="269769"/>
                  </a:lnTo>
                  <a:lnTo>
                    <a:pt x="456585" y="255956"/>
                  </a:lnTo>
                  <a:lnTo>
                    <a:pt x="496505" y="242423"/>
                  </a:lnTo>
                  <a:lnTo>
                    <a:pt x="537863" y="229177"/>
                  </a:lnTo>
                  <a:lnTo>
                    <a:pt x="580629" y="216226"/>
                  </a:lnTo>
                  <a:lnTo>
                    <a:pt x="624774" y="203577"/>
                  </a:lnTo>
                  <a:lnTo>
                    <a:pt x="670270" y="191237"/>
                  </a:lnTo>
                  <a:lnTo>
                    <a:pt x="717089" y="179212"/>
                  </a:lnTo>
                  <a:lnTo>
                    <a:pt x="765201" y="167511"/>
                  </a:lnTo>
                  <a:lnTo>
                    <a:pt x="814578" y="156141"/>
                  </a:lnTo>
                  <a:lnTo>
                    <a:pt x="865192" y="145108"/>
                  </a:lnTo>
                  <a:lnTo>
                    <a:pt x="917012" y="134420"/>
                  </a:lnTo>
                  <a:lnTo>
                    <a:pt x="970011" y="124084"/>
                  </a:lnTo>
                  <a:lnTo>
                    <a:pt x="1024161" y="114107"/>
                  </a:lnTo>
                  <a:lnTo>
                    <a:pt x="1079431" y="104497"/>
                  </a:lnTo>
                  <a:lnTo>
                    <a:pt x="1135795" y="95260"/>
                  </a:lnTo>
                  <a:lnTo>
                    <a:pt x="1193222" y="86404"/>
                  </a:lnTo>
                  <a:lnTo>
                    <a:pt x="1251684" y="77935"/>
                  </a:lnTo>
                  <a:lnTo>
                    <a:pt x="1311153" y="69862"/>
                  </a:lnTo>
                  <a:lnTo>
                    <a:pt x="1371600" y="62190"/>
                  </a:lnTo>
                  <a:lnTo>
                    <a:pt x="1432995" y="54928"/>
                  </a:lnTo>
                  <a:lnTo>
                    <a:pt x="1495311" y="48083"/>
                  </a:lnTo>
                  <a:lnTo>
                    <a:pt x="1558519" y="41661"/>
                  </a:lnTo>
                  <a:lnTo>
                    <a:pt x="1622590" y="35670"/>
                  </a:lnTo>
                  <a:lnTo>
                    <a:pt x="1687495" y="30118"/>
                  </a:lnTo>
                  <a:lnTo>
                    <a:pt x="1753206" y="25010"/>
                  </a:lnTo>
                  <a:lnTo>
                    <a:pt x="1819693" y="20355"/>
                  </a:lnTo>
                  <a:lnTo>
                    <a:pt x="1886929" y="16159"/>
                  </a:lnTo>
                  <a:lnTo>
                    <a:pt x="1954884" y="12430"/>
                  </a:lnTo>
                  <a:lnTo>
                    <a:pt x="2023530" y="9175"/>
                  </a:lnTo>
                  <a:lnTo>
                    <a:pt x="2092839" y="6402"/>
                  </a:lnTo>
                  <a:lnTo>
                    <a:pt x="2162780" y="4116"/>
                  </a:lnTo>
                  <a:lnTo>
                    <a:pt x="2233326" y="2326"/>
                  </a:lnTo>
                  <a:lnTo>
                    <a:pt x="2304448" y="1038"/>
                  </a:lnTo>
                  <a:lnTo>
                    <a:pt x="2376118" y="260"/>
                  </a:lnTo>
                  <a:lnTo>
                    <a:pt x="2448305" y="0"/>
                  </a:lnTo>
                  <a:lnTo>
                    <a:pt x="2520493" y="260"/>
                  </a:lnTo>
                  <a:lnTo>
                    <a:pt x="2592163" y="1038"/>
                  </a:lnTo>
                  <a:lnTo>
                    <a:pt x="2663285" y="2326"/>
                  </a:lnTo>
                  <a:lnTo>
                    <a:pt x="2733831" y="4116"/>
                  </a:lnTo>
                  <a:lnTo>
                    <a:pt x="2803772" y="6402"/>
                  </a:lnTo>
                  <a:lnTo>
                    <a:pt x="2873081" y="9175"/>
                  </a:lnTo>
                  <a:lnTo>
                    <a:pt x="2941727" y="12430"/>
                  </a:lnTo>
                  <a:lnTo>
                    <a:pt x="3009682" y="16159"/>
                  </a:lnTo>
                  <a:lnTo>
                    <a:pt x="3076918" y="20355"/>
                  </a:lnTo>
                  <a:lnTo>
                    <a:pt x="3143405" y="25010"/>
                  </a:lnTo>
                  <a:lnTo>
                    <a:pt x="3209116" y="30118"/>
                  </a:lnTo>
                  <a:lnTo>
                    <a:pt x="3274021" y="35670"/>
                  </a:lnTo>
                  <a:lnTo>
                    <a:pt x="3338092" y="41661"/>
                  </a:lnTo>
                  <a:lnTo>
                    <a:pt x="3401300" y="48083"/>
                  </a:lnTo>
                  <a:lnTo>
                    <a:pt x="3463616" y="54928"/>
                  </a:lnTo>
                  <a:lnTo>
                    <a:pt x="3525011" y="62190"/>
                  </a:lnTo>
                  <a:lnTo>
                    <a:pt x="3585458" y="69862"/>
                  </a:lnTo>
                  <a:lnTo>
                    <a:pt x="3644927" y="77935"/>
                  </a:lnTo>
                  <a:lnTo>
                    <a:pt x="3703389" y="86404"/>
                  </a:lnTo>
                  <a:lnTo>
                    <a:pt x="3760816" y="95260"/>
                  </a:lnTo>
                  <a:lnTo>
                    <a:pt x="3817180" y="104497"/>
                  </a:lnTo>
                  <a:lnTo>
                    <a:pt x="3872450" y="114107"/>
                  </a:lnTo>
                  <a:lnTo>
                    <a:pt x="3926600" y="124084"/>
                  </a:lnTo>
                  <a:lnTo>
                    <a:pt x="3979599" y="134420"/>
                  </a:lnTo>
                  <a:lnTo>
                    <a:pt x="4031419" y="145108"/>
                  </a:lnTo>
                  <a:lnTo>
                    <a:pt x="4082033" y="156141"/>
                  </a:lnTo>
                  <a:lnTo>
                    <a:pt x="4131410" y="167511"/>
                  </a:lnTo>
                  <a:lnTo>
                    <a:pt x="4179522" y="179212"/>
                  </a:lnTo>
                  <a:lnTo>
                    <a:pt x="4226341" y="191237"/>
                  </a:lnTo>
                  <a:lnTo>
                    <a:pt x="4271837" y="203577"/>
                  </a:lnTo>
                  <a:lnTo>
                    <a:pt x="4315982" y="216226"/>
                  </a:lnTo>
                  <a:lnTo>
                    <a:pt x="4358748" y="229177"/>
                  </a:lnTo>
                  <a:lnTo>
                    <a:pt x="4400106" y="242423"/>
                  </a:lnTo>
                  <a:lnTo>
                    <a:pt x="4440026" y="255956"/>
                  </a:lnTo>
                  <a:lnTo>
                    <a:pt x="4478481" y="269769"/>
                  </a:lnTo>
                  <a:lnTo>
                    <a:pt x="4515441" y="283855"/>
                  </a:lnTo>
                  <a:lnTo>
                    <a:pt x="4550879" y="298208"/>
                  </a:lnTo>
                  <a:lnTo>
                    <a:pt x="4617069" y="327681"/>
                  </a:lnTo>
                  <a:lnTo>
                    <a:pt x="4676822" y="358133"/>
                  </a:lnTo>
                  <a:lnTo>
                    <a:pt x="4729908" y="389504"/>
                  </a:lnTo>
                  <a:lnTo>
                    <a:pt x="4776098" y="421738"/>
                  </a:lnTo>
                  <a:lnTo>
                    <a:pt x="4815162" y="454778"/>
                  </a:lnTo>
                  <a:lnTo>
                    <a:pt x="4846871" y="488566"/>
                  </a:lnTo>
                  <a:lnTo>
                    <a:pt x="4870994" y="523044"/>
                  </a:lnTo>
                  <a:lnTo>
                    <a:pt x="4887303" y="558156"/>
                  </a:lnTo>
                  <a:lnTo>
                    <a:pt x="4896611" y="611886"/>
                  </a:lnTo>
                  <a:lnTo>
                    <a:pt x="4895568" y="629927"/>
                  </a:lnTo>
                  <a:lnTo>
                    <a:pt x="4880140" y="683246"/>
                  </a:lnTo>
                  <a:lnTo>
                    <a:pt x="4859895" y="718049"/>
                  </a:lnTo>
                  <a:lnTo>
                    <a:pt x="4831950" y="752189"/>
                  </a:lnTo>
                  <a:lnTo>
                    <a:pt x="4796535" y="785610"/>
                  </a:lnTo>
                  <a:lnTo>
                    <a:pt x="4753879" y="818254"/>
                  </a:lnTo>
                  <a:lnTo>
                    <a:pt x="4704212" y="850064"/>
                  </a:lnTo>
                  <a:lnTo>
                    <a:pt x="4647764" y="880983"/>
                  </a:lnTo>
                  <a:lnTo>
                    <a:pt x="4584764" y="910952"/>
                  </a:lnTo>
                  <a:lnTo>
                    <a:pt x="4515441" y="939916"/>
                  </a:lnTo>
                  <a:lnTo>
                    <a:pt x="4478481" y="954002"/>
                  </a:lnTo>
                  <a:lnTo>
                    <a:pt x="4440026" y="967815"/>
                  </a:lnTo>
                  <a:lnTo>
                    <a:pt x="4400106" y="981348"/>
                  </a:lnTo>
                  <a:lnTo>
                    <a:pt x="4358748" y="994594"/>
                  </a:lnTo>
                  <a:lnTo>
                    <a:pt x="4315982" y="1007545"/>
                  </a:lnTo>
                  <a:lnTo>
                    <a:pt x="4271837" y="1020194"/>
                  </a:lnTo>
                  <a:lnTo>
                    <a:pt x="4226341" y="1032534"/>
                  </a:lnTo>
                  <a:lnTo>
                    <a:pt x="4179522" y="1044559"/>
                  </a:lnTo>
                  <a:lnTo>
                    <a:pt x="4131410" y="1056260"/>
                  </a:lnTo>
                  <a:lnTo>
                    <a:pt x="4082033" y="1067630"/>
                  </a:lnTo>
                  <a:lnTo>
                    <a:pt x="4031419" y="1078663"/>
                  </a:lnTo>
                  <a:lnTo>
                    <a:pt x="3979599" y="1089351"/>
                  </a:lnTo>
                  <a:lnTo>
                    <a:pt x="3926600" y="1099687"/>
                  </a:lnTo>
                  <a:lnTo>
                    <a:pt x="3872450" y="1109664"/>
                  </a:lnTo>
                  <a:lnTo>
                    <a:pt x="3817180" y="1119274"/>
                  </a:lnTo>
                  <a:lnTo>
                    <a:pt x="3760816" y="1128511"/>
                  </a:lnTo>
                  <a:lnTo>
                    <a:pt x="3703389" y="1137367"/>
                  </a:lnTo>
                  <a:lnTo>
                    <a:pt x="3644927" y="1145836"/>
                  </a:lnTo>
                  <a:lnTo>
                    <a:pt x="3585458" y="1153909"/>
                  </a:lnTo>
                  <a:lnTo>
                    <a:pt x="3525011" y="1161581"/>
                  </a:lnTo>
                  <a:lnTo>
                    <a:pt x="3463616" y="1168843"/>
                  </a:lnTo>
                  <a:lnTo>
                    <a:pt x="3401300" y="1175688"/>
                  </a:lnTo>
                  <a:lnTo>
                    <a:pt x="3338092" y="1182110"/>
                  </a:lnTo>
                  <a:lnTo>
                    <a:pt x="3274021" y="1188101"/>
                  </a:lnTo>
                  <a:lnTo>
                    <a:pt x="3209116" y="1193653"/>
                  </a:lnTo>
                  <a:lnTo>
                    <a:pt x="3143405" y="1198761"/>
                  </a:lnTo>
                  <a:lnTo>
                    <a:pt x="3076918" y="1203416"/>
                  </a:lnTo>
                  <a:lnTo>
                    <a:pt x="3009682" y="1207612"/>
                  </a:lnTo>
                  <a:lnTo>
                    <a:pt x="2941727" y="1211341"/>
                  </a:lnTo>
                  <a:lnTo>
                    <a:pt x="2873081" y="1214596"/>
                  </a:lnTo>
                  <a:lnTo>
                    <a:pt x="2803772" y="1217369"/>
                  </a:lnTo>
                  <a:lnTo>
                    <a:pt x="2733831" y="1219655"/>
                  </a:lnTo>
                  <a:lnTo>
                    <a:pt x="2663285" y="1221445"/>
                  </a:lnTo>
                  <a:lnTo>
                    <a:pt x="2592163" y="1222733"/>
                  </a:lnTo>
                  <a:lnTo>
                    <a:pt x="2520493" y="1223511"/>
                  </a:lnTo>
                  <a:lnTo>
                    <a:pt x="2448305" y="1223772"/>
                  </a:lnTo>
                  <a:lnTo>
                    <a:pt x="2376118" y="1223511"/>
                  </a:lnTo>
                  <a:lnTo>
                    <a:pt x="2304448" y="1222733"/>
                  </a:lnTo>
                  <a:lnTo>
                    <a:pt x="2233326" y="1221445"/>
                  </a:lnTo>
                  <a:lnTo>
                    <a:pt x="2162780" y="1219655"/>
                  </a:lnTo>
                  <a:lnTo>
                    <a:pt x="2092839" y="1217369"/>
                  </a:lnTo>
                  <a:lnTo>
                    <a:pt x="2023530" y="1214596"/>
                  </a:lnTo>
                  <a:lnTo>
                    <a:pt x="1954884" y="1211341"/>
                  </a:lnTo>
                  <a:lnTo>
                    <a:pt x="1886929" y="1207612"/>
                  </a:lnTo>
                  <a:lnTo>
                    <a:pt x="1819693" y="1203416"/>
                  </a:lnTo>
                  <a:lnTo>
                    <a:pt x="1753206" y="1198761"/>
                  </a:lnTo>
                  <a:lnTo>
                    <a:pt x="1687495" y="1193653"/>
                  </a:lnTo>
                  <a:lnTo>
                    <a:pt x="1622590" y="1188101"/>
                  </a:lnTo>
                  <a:lnTo>
                    <a:pt x="1558519" y="1182110"/>
                  </a:lnTo>
                  <a:lnTo>
                    <a:pt x="1495311" y="1175688"/>
                  </a:lnTo>
                  <a:lnTo>
                    <a:pt x="1432995" y="1168843"/>
                  </a:lnTo>
                  <a:lnTo>
                    <a:pt x="1371599" y="1161581"/>
                  </a:lnTo>
                  <a:lnTo>
                    <a:pt x="1311153" y="1153909"/>
                  </a:lnTo>
                  <a:lnTo>
                    <a:pt x="1251684" y="1145836"/>
                  </a:lnTo>
                  <a:lnTo>
                    <a:pt x="1193222" y="1137367"/>
                  </a:lnTo>
                  <a:lnTo>
                    <a:pt x="1135795" y="1128511"/>
                  </a:lnTo>
                  <a:lnTo>
                    <a:pt x="1079431" y="1119274"/>
                  </a:lnTo>
                  <a:lnTo>
                    <a:pt x="1024161" y="1109664"/>
                  </a:lnTo>
                  <a:lnTo>
                    <a:pt x="970011" y="1099687"/>
                  </a:lnTo>
                  <a:lnTo>
                    <a:pt x="917012" y="1089351"/>
                  </a:lnTo>
                  <a:lnTo>
                    <a:pt x="865192" y="1078663"/>
                  </a:lnTo>
                  <a:lnTo>
                    <a:pt x="814578" y="1067630"/>
                  </a:lnTo>
                  <a:lnTo>
                    <a:pt x="765201" y="1056260"/>
                  </a:lnTo>
                  <a:lnTo>
                    <a:pt x="717089" y="1044559"/>
                  </a:lnTo>
                  <a:lnTo>
                    <a:pt x="670270" y="1032534"/>
                  </a:lnTo>
                  <a:lnTo>
                    <a:pt x="624774" y="1020194"/>
                  </a:lnTo>
                  <a:lnTo>
                    <a:pt x="580629" y="1007545"/>
                  </a:lnTo>
                  <a:lnTo>
                    <a:pt x="537863" y="994594"/>
                  </a:lnTo>
                  <a:lnTo>
                    <a:pt x="496505" y="981348"/>
                  </a:lnTo>
                  <a:lnTo>
                    <a:pt x="456585" y="967815"/>
                  </a:lnTo>
                  <a:lnTo>
                    <a:pt x="418130" y="954002"/>
                  </a:lnTo>
                  <a:lnTo>
                    <a:pt x="381170" y="939916"/>
                  </a:lnTo>
                  <a:lnTo>
                    <a:pt x="345732" y="925563"/>
                  </a:lnTo>
                  <a:lnTo>
                    <a:pt x="279542" y="896090"/>
                  </a:lnTo>
                  <a:lnTo>
                    <a:pt x="219789" y="865638"/>
                  </a:lnTo>
                  <a:lnTo>
                    <a:pt x="166703" y="834267"/>
                  </a:lnTo>
                  <a:lnTo>
                    <a:pt x="120513" y="802033"/>
                  </a:lnTo>
                  <a:lnTo>
                    <a:pt x="81449" y="768993"/>
                  </a:lnTo>
                  <a:lnTo>
                    <a:pt x="49740" y="735205"/>
                  </a:lnTo>
                  <a:lnTo>
                    <a:pt x="25617" y="700727"/>
                  </a:lnTo>
                  <a:lnTo>
                    <a:pt x="9308" y="665615"/>
                  </a:lnTo>
                  <a:lnTo>
                    <a:pt x="0" y="61188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5817" y="708736"/>
            <a:ext cx="3418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Kiểm</a:t>
            </a:r>
            <a:r>
              <a:rPr spc="15" dirty="0"/>
              <a:t> </a:t>
            </a:r>
            <a:r>
              <a:rPr dirty="0"/>
              <a:t>tra</a:t>
            </a:r>
            <a:r>
              <a:rPr spc="10" dirty="0"/>
              <a:t> </a:t>
            </a:r>
            <a:r>
              <a:rPr spc="-10" dirty="0"/>
              <a:t>hiệu</a:t>
            </a:r>
            <a:r>
              <a:rPr spc="25" dirty="0"/>
              <a:t> </a:t>
            </a:r>
            <a:r>
              <a:rPr spc="-5" dirty="0"/>
              <a:t>quả</a:t>
            </a:r>
            <a:r>
              <a:rPr spc="20" dirty="0"/>
              <a:t> </a:t>
            </a:r>
            <a:r>
              <a:rPr spc="-10" dirty="0"/>
              <a:t>điều</a:t>
            </a:r>
            <a:r>
              <a:rPr spc="35" dirty="0"/>
              <a:t> </a:t>
            </a:r>
            <a:r>
              <a:rPr spc="-5" dirty="0"/>
              <a:t>trị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442" y="1577187"/>
            <a:ext cx="7467600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5915">
              <a:lnSpc>
                <a:spcPct val="150000"/>
              </a:lnSpc>
              <a:spcBef>
                <a:spcPts val="100"/>
              </a:spcBef>
              <a:buChar char="-"/>
              <a:tabLst>
                <a:tab pos="167005" algn="l"/>
              </a:tabLst>
            </a:pP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sz="2000" dirty="0" smtClean="0">
                <a:latin typeface="Microsoft Sans Serif"/>
                <a:cs typeface="Microsoft Sans Serif"/>
              </a:rPr>
              <a:t>Glucose</a:t>
            </a:r>
            <a:r>
              <a:rPr sz="2000" spc="-15" dirty="0" smtClean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huyết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sáng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lúc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đói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phản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ảnh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hiệu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quả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của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liều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insulin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nền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trước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đó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(đối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với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loại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insulin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tác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kéo</a:t>
            </a:r>
            <a:r>
              <a:rPr sz="2000" spc="-5" dirty="0">
                <a:latin typeface="Microsoft Sans Serif"/>
                <a:cs typeface="Microsoft Sans Serif"/>
              </a:rPr>
              <a:t> dài).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icrosoft Sans Serif"/>
              <a:buChar char="-"/>
            </a:pPr>
            <a:endParaRPr sz="3150" dirty="0">
              <a:latin typeface="Microsoft Sans Serif"/>
              <a:cs typeface="Microsoft Sans Serif"/>
            </a:endParaRPr>
          </a:p>
          <a:p>
            <a:pPr marL="12700" marR="69215">
              <a:lnSpc>
                <a:spcPct val="150000"/>
              </a:lnSpc>
              <a:buChar char="-"/>
              <a:tabLst>
                <a:tab pos="167005" algn="l"/>
              </a:tabLst>
            </a:pP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sz="2000" dirty="0" smtClean="0">
                <a:latin typeface="Microsoft Sans Serif"/>
                <a:cs typeface="Microsoft Sans Serif"/>
              </a:rPr>
              <a:t>Glucose</a:t>
            </a:r>
            <a:r>
              <a:rPr sz="2000" spc="-15" dirty="0" smtClean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huyết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sau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ăn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phản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ánh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hiệu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quả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của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insulin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nhanh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tiêm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trước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ăn.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icrosoft Sans Serif"/>
              <a:buChar char="-"/>
            </a:pPr>
            <a:endParaRPr sz="315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50000"/>
              </a:lnSpc>
              <a:buChar char="-"/>
              <a:tabLst>
                <a:tab pos="162560" algn="l"/>
              </a:tabLst>
            </a:pPr>
            <a:r>
              <a:rPr lang="en-US" sz="2000" spc="-25" dirty="0" smtClean="0">
                <a:latin typeface="Microsoft Sans Serif"/>
                <a:cs typeface="Microsoft Sans Serif"/>
              </a:rPr>
              <a:t> </a:t>
            </a:r>
            <a:r>
              <a:rPr sz="2000" spc="-25" dirty="0" err="1" smtClean="0">
                <a:latin typeface="Microsoft Sans Serif"/>
                <a:cs typeface="Microsoft Sans Serif"/>
              </a:rPr>
              <a:t>Tuy</a:t>
            </a:r>
            <a:r>
              <a:rPr sz="2000" spc="15" dirty="0" smtClean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nhiên,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nồng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glucose huyết</a:t>
            </a:r>
            <a:r>
              <a:rPr sz="2000" dirty="0">
                <a:latin typeface="Microsoft Sans Serif"/>
                <a:cs typeface="Microsoft Sans Serif"/>
              </a:rPr>
              <a:t> trong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máu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còn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tùy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thuộc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số </a:t>
            </a:r>
            <a:r>
              <a:rPr sz="20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FF0000"/>
                </a:solidFill>
                <a:latin typeface="Microsoft Sans Serif"/>
                <a:cs typeface="Microsoft Sans Serif"/>
              </a:rPr>
              <a:t>lượng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và 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loại </a:t>
            </a:r>
            <a:r>
              <a:rPr sz="2000" spc="55" dirty="0">
                <a:solidFill>
                  <a:srgbClr val="FF0000"/>
                </a:solidFill>
                <a:latin typeface="Microsoft Sans Serif"/>
                <a:cs typeface="Microsoft Sans Serif"/>
              </a:rPr>
              <a:t>thức 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ăn </a:t>
            </a:r>
            <a:r>
              <a:rPr sz="200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trước 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đó, </a:t>
            </a:r>
            <a:r>
              <a:rPr sz="20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tình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trạng vận 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động </a:t>
            </a:r>
            <a:r>
              <a:rPr sz="2000" dirty="0">
                <a:latin typeface="Microsoft Sans Serif"/>
                <a:cs typeface="Microsoft Sans Serif"/>
              </a:rPr>
              <a:t>của BN, thuốc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ĐT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 bệnh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lý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kèm.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3614476"/>
            <a:ext cx="7879715" cy="2313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133985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Bệnh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ĐTĐ	</a:t>
            </a:r>
            <a:r>
              <a:rPr sz="2000" spc="-10" dirty="0">
                <a:latin typeface="Microsoft Sans Serif"/>
                <a:cs typeface="Microsoft Sans Serif"/>
              </a:rPr>
              <a:t>là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bệnh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RL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chuyển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hóa,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có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-5" dirty="0">
                <a:latin typeface="Microsoft Sans Serif"/>
                <a:cs typeface="Microsoft Sans Serif"/>
              </a:rPr>
              <a:t>điểm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tăng glucose</a:t>
            </a:r>
            <a:r>
              <a:rPr sz="20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huyết </a:t>
            </a:r>
            <a:r>
              <a:rPr sz="20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mạn</a:t>
            </a:r>
            <a:r>
              <a:rPr sz="20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tính</a:t>
            </a:r>
            <a:r>
              <a:rPr sz="20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do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khiếm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khuyết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về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tiết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insulin,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về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tác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của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insulin,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hoặc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cả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hai.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Tăng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glucose</a:t>
            </a:r>
            <a:r>
              <a:rPr sz="2000" dirty="0">
                <a:latin typeface="Microsoft Sans Serif"/>
                <a:cs typeface="Microsoft Sans Serif"/>
              </a:rPr>
              <a:t> mạn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tính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trong </a:t>
            </a:r>
            <a:r>
              <a:rPr sz="2000" spc="45" dirty="0">
                <a:latin typeface="Microsoft Sans Serif"/>
                <a:cs typeface="Microsoft Sans Serif"/>
              </a:rPr>
              <a:t>thời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gian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dài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gây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nên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những 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RLCH</a:t>
            </a:r>
            <a:r>
              <a:rPr sz="20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carbohydrate, protide, lipide,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gây </a:t>
            </a:r>
            <a:r>
              <a:rPr sz="2000" spc="-5" dirty="0">
                <a:latin typeface="Microsoft Sans Serif"/>
                <a:cs typeface="Microsoft Sans Serif"/>
              </a:rPr>
              <a:t>tổn </a:t>
            </a:r>
            <a:r>
              <a:rPr sz="2000" spc="70" dirty="0">
                <a:latin typeface="Microsoft Sans Serif"/>
                <a:cs typeface="Microsoft Sans Serif"/>
              </a:rPr>
              <a:t>thương </a:t>
            </a:r>
            <a:r>
              <a:rPr sz="2000" spc="200" dirty="0">
                <a:latin typeface="Microsoft Sans Serif"/>
                <a:cs typeface="Microsoft Sans Serif"/>
              </a:rPr>
              <a:t>ở </a:t>
            </a:r>
            <a:r>
              <a:rPr sz="2000" spc="-5" dirty="0">
                <a:latin typeface="Microsoft Sans Serif"/>
                <a:cs typeface="Microsoft Sans Serif"/>
              </a:rPr>
              <a:t>nhiều </a:t>
            </a:r>
            <a:r>
              <a:rPr sz="2000" spc="100" dirty="0">
                <a:latin typeface="Microsoft Sans Serif"/>
                <a:cs typeface="Microsoft Sans Serif"/>
              </a:rPr>
              <a:t>cơ </a:t>
            </a:r>
            <a:r>
              <a:rPr sz="2000" spc="-5" dirty="0">
                <a:latin typeface="Microsoft Sans Serif"/>
                <a:cs typeface="Microsoft Sans Serif"/>
              </a:rPr>
              <a:t>quan </a:t>
            </a:r>
            <a:r>
              <a:rPr sz="2000" dirty="0">
                <a:latin typeface="Microsoft Sans Serif"/>
                <a:cs typeface="Microsoft Sans Serif"/>
              </a:rPr>
              <a:t> khác nhau,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đặc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biệt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200" dirty="0">
                <a:latin typeface="Microsoft Sans Serif"/>
                <a:cs typeface="Microsoft Sans Serif"/>
              </a:rPr>
              <a:t>ở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tim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và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mạch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máu,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thận,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mắt,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thần</a:t>
            </a:r>
            <a:r>
              <a:rPr sz="2000" spc="-5" dirty="0">
                <a:latin typeface="Microsoft Sans Serif"/>
                <a:cs typeface="Microsoft Sans Serif"/>
              </a:rPr>
              <a:t> kinh.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0505" y="2878963"/>
            <a:ext cx="4602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ĐỊNH</a:t>
            </a:r>
            <a:r>
              <a:rPr spc="10" dirty="0"/>
              <a:t> </a:t>
            </a:r>
            <a:r>
              <a:rPr spc="-5" dirty="0"/>
              <a:t>NGHĨA</a:t>
            </a:r>
            <a:r>
              <a:rPr spc="-125" dirty="0"/>
              <a:t> </a:t>
            </a:r>
            <a:r>
              <a:rPr spc="-5" dirty="0"/>
              <a:t>ĐÁI</a:t>
            </a:r>
            <a:r>
              <a:rPr spc="-30" dirty="0"/>
              <a:t> </a:t>
            </a:r>
            <a:r>
              <a:rPr spc="-5" dirty="0"/>
              <a:t>THÁO</a:t>
            </a:r>
            <a:r>
              <a:rPr spc="5" dirty="0"/>
              <a:t> </a:t>
            </a:r>
            <a:r>
              <a:rPr spc="95" dirty="0"/>
              <a:t>ĐƯỜNG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564387"/>
            <a:ext cx="7521713" cy="18123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91" y="6075375"/>
            <a:ext cx="7731759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i="1" spc="-5" dirty="0">
                <a:latin typeface="Arial"/>
                <a:cs typeface="Arial"/>
              </a:rPr>
              <a:t>(2)American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Diabetes</a:t>
            </a:r>
            <a:r>
              <a:rPr sz="1200" i="1" spc="-7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Association,</a:t>
            </a:r>
            <a:r>
              <a:rPr sz="1200" i="1" dirty="0">
                <a:latin typeface="Arial"/>
                <a:cs typeface="Arial"/>
              </a:rPr>
              <a:t> Guide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to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Nutrition Therapy </a:t>
            </a:r>
            <a:r>
              <a:rPr sz="1200" i="1" dirty="0">
                <a:latin typeface="Arial"/>
                <a:cs typeface="Arial"/>
              </a:rPr>
              <a:t>for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Diabetes.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2012:S21-25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i="1" spc="-5" dirty="0">
                <a:latin typeface="Arial"/>
                <a:cs typeface="Arial"/>
              </a:rPr>
              <a:t>* CHẨN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ĐOÁN </a:t>
            </a:r>
            <a:r>
              <a:rPr sz="1200" i="1" dirty="0">
                <a:latin typeface="Arial"/>
                <a:cs typeface="Arial"/>
              </a:rPr>
              <a:t>VÀ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ĐIỀU TRỊ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ĐÁI</a:t>
            </a:r>
            <a:r>
              <a:rPr sz="1200" i="1" dirty="0">
                <a:latin typeface="Arial"/>
                <a:cs typeface="Arial"/>
              </a:rPr>
              <a:t> THÁO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ĐƯỜNG</a:t>
            </a:r>
            <a:r>
              <a:rPr sz="1200" i="1" dirty="0">
                <a:latin typeface="Arial"/>
                <a:cs typeface="Arial"/>
              </a:rPr>
              <a:t> TÍP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2: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Quyết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định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số 5481/QĐ-BYT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ngày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30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tháng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12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năm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0091" y="708659"/>
            <a:ext cx="5106457" cy="31205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2604" y="390220"/>
            <a:ext cx="3935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Kế</a:t>
            </a:r>
            <a:r>
              <a:rPr b="1" spc="-15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hoạch</a:t>
            </a:r>
            <a:r>
              <a:rPr b="1" spc="-25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điều</a:t>
            </a:r>
            <a:r>
              <a:rPr b="1" spc="-25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trị</a:t>
            </a:r>
            <a:r>
              <a:rPr b="1" spc="-25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toàn</a:t>
            </a:r>
            <a:r>
              <a:rPr b="1" spc="-3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diện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6486" y="2535148"/>
            <a:ext cx="47224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100"/>
              </a:spcBef>
            </a:pP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“Kiểm</a:t>
            </a:r>
            <a:r>
              <a:rPr sz="2000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soát</a:t>
            </a:r>
            <a:r>
              <a:rPr sz="2000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đường</a:t>
            </a:r>
            <a:r>
              <a:rPr sz="2000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huyết</a:t>
            </a:r>
            <a:r>
              <a:rPr sz="2000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hiệu</a:t>
            </a:r>
            <a:r>
              <a:rPr sz="2000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quả</a:t>
            </a:r>
            <a:r>
              <a:rPr sz="2000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cần</a:t>
            </a:r>
            <a:r>
              <a:rPr sz="2000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kết </a:t>
            </a:r>
            <a:r>
              <a:rPr sz="2000" i="1" spc="-5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hợp dinh dưỡng, tập 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luyện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thể dục 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và </a:t>
            </a:r>
            <a:r>
              <a:rPr sz="2000" i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dùng</a:t>
            </a:r>
            <a:r>
              <a:rPr sz="2000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thuốc”</a:t>
            </a:r>
            <a:r>
              <a:rPr sz="1950" i="1" spc="-7" baseline="25641" dirty="0">
                <a:solidFill>
                  <a:srgbClr val="000099"/>
                </a:solidFill>
                <a:latin typeface="Arial"/>
                <a:cs typeface="Arial"/>
              </a:rPr>
              <a:t>2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608" y="4364735"/>
            <a:ext cx="7615555" cy="966469"/>
          </a:xfrm>
          <a:prstGeom prst="rect">
            <a:avLst/>
          </a:prstGeom>
          <a:solidFill>
            <a:srgbClr val="FFFF00"/>
          </a:solidFill>
          <a:ln w="9144">
            <a:solidFill>
              <a:srgbClr val="FF0000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Microsoft Sans Serif"/>
                <a:cs typeface="Microsoft Sans Serif"/>
              </a:rPr>
              <a:t>Thay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đổi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lối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sống hay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trị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</a:t>
            </a:r>
            <a:r>
              <a:rPr sz="2000" spc="-5" dirty="0">
                <a:latin typeface="Microsoft Sans Serif"/>
                <a:cs typeface="Microsoft Sans Serif"/>
              </a:rPr>
              <a:t> dùng </a:t>
            </a:r>
            <a:r>
              <a:rPr sz="2000" dirty="0">
                <a:latin typeface="Microsoft Sans Serif"/>
                <a:cs typeface="Microsoft Sans Serif"/>
              </a:rPr>
              <a:t>thuốc bao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gồm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luyện</a:t>
            </a:r>
            <a:endParaRPr sz="2000">
              <a:latin typeface="Microsoft Sans Serif"/>
              <a:cs typeface="Microsoft Sans Serif"/>
            </a:endParaRPr>
          </a:p>
          <a:p>
            <a:pPr marL="9144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tập 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lực,</a:t>
            </a:r>
            <a:r>
              <a:rPr sz="2000" spc="-5" dirty="0">
                <a:latin typeface="Microsoft Sans Serif"/>
                <a:cs typeface="Microsoft Sans Serif"/>
              </a:rPr>
              <a:t> dinh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dưỡng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thay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đổi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lối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sống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libri"/>
                <a:cs typeface="Calibri"/>
              </a:rPr>
              <a:t>*</a:t>
            </a:r>
            <a:r>
              <a:rPr sz="2000" spc="-5" dirty="0"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2298" y="760603"/>
            <a:ext cx="328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HOẠT</a:t>
            </a:r>
            <a:r>
              <a:rPr spc="-55" dirty="0"/>
              <a:t> </a:t>
            </a:r>
            <a:r>
              <a:rPr spc="-5" dirty="0"/>
              <a:t>ĐỘNG</a:t>
            </a:r>
            <a:r>
              <a:rPr spc="-50" dirty="0"/>
              <a:t> </a:t>
            </a:r>
            <a:r>
              <a:rPr spc="-5" dirty="0"/>
              <a:t>THỂ</a:t>
            </a:r>
            <a:r>
              <a:rPr spc="5" dirty="0"/>
              <a:t> </a:t>
            </a:r>
            <a:r>
              <a:rPr spc="100" dirty="0"/>
              <a:t>LỰC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596618"/>
            <a:ext cx="7849234" cy="4140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Microsoft Sans Serif"/>
                <a:cs typeface="Microsoft Sans Serif"/>
              </a:rPr>
              <a:t>a)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Đánh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giá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trước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tập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dục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Kiểm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 BC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ảnh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hưởng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bởi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vận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động</a:t>
            </a:r>
            <a:r>
              <a:rPr sz="2000" dirty="0">
                <a:latin typeface="Microsoft Sans Serif"/>
                <a:cs typeface="Microsoft Sans Serif"/>
              </a:rPr>
              <a:t> 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lực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cường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5648960" algn="l"/>
              </a:tabLst>
            </a:pPr>
            <a:r>
              <a:rPr sz="2000" dirty="0">
                <a:latin typeface="Microsoft Sans Serif"/>
                <a:cs typeface="Microsoft Sans Serif"/>
              </a:rPr>
              <a:t>cao: mạch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vành,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võng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mạc,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TK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ngoại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biên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và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BC	</a:t>
            </a:r>
            <a:r>
              <a:rPr sz="2000" dirty="0">
                <a:latin typeface="Microsoft Sans Serif"/>
                <a:cs typeface="Microsoft Sans Serif"/>
              </a:rPr>
              <a:t>bàn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chân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ĐTĐ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Không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nếu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ĐM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&gt;14,0</a:t>
            </a:r>
            <a:r>
              <a:rPr sz="2000" spc="-5" dirty="0">
                <a:latin typeface="Microsoft Sans Serif"/>
                <a:cs typeface="Microsoft Sans Serif"/>
              </a:rPr>
              <a:t> hoặc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&lt;5,5</a:t>
            </a:r>
            <a:r>
              <a:rPr sz="2000" spc="-5" dirty="0">
                <a:latin typeface="Microsoft Sans Serif"/>
                <a:cs typeface="Microsoft Sans Serif"/>
              </a:rPr>
              <a:t> mmol/L,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hoặc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đói,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mệt.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b)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 thể </a:t>
            </a:r>
            <a:r>
              <a:rPr sz="2000" spc="-5" dirty="0">
                <a:latin typeface="Microsoft Sans Serif"/>
                <a:cs typeface="Microsoft Sans Serif"/>
              </a:rPr>
              <a:t>dục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biến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chứng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BC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TK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ngoại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biên: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mang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giày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phù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hợp,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tự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khám chân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hàng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ngày.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BC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võng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mạc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 tăng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sinh:</a:t>
            </a:r>
            <a:r>
              <a:rPr sz="2000" dirty="0">
                <a:latin typeface="Microsoft Sans Serif"/>
                <a:cs typeface="Microsoft Sans Serif"/>
              </a:rPr>
              <a:t> tránh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hoạt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làm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THA</a:t>
            </a:r>
            <a:r>
              <a:rPr sz="2000" spc="4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nhiều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như </a:t>
            </a:r>
            <a:r>
              <a:rPr sz="2000" spc="114" dirty="0">
                <a:latin typeface="Microsoft Sans Serif"/>
                <a:cs typeface="Microsoft Sans Serif"/>
              </a:rPr>
              <a:t>cử </a:t>
            </a:r>
            <a:r>
              <a:rPr sz="2000" dirty="0">
                <a:latin typeface="Microsoft Sans Serif"/>
                <a:cs typeface="Microsoft Sans Serif"/>
              </a:rPr>
              <a:t>tạ, </a:t>
            </a:r>
            <a:r>
              <a:rPr sz="2000" spc="-5" dirty="0">
                <a:latin typeface="Microsoft Sans Serif"/>
                <a:cs typeface="Microsoft Sans Serif"/>
              </a:rPr>
              <a:t>thể </a:t>
            </a:r>
            <a:r>
              <a:rPr sz="2000" dirty="0">
                <a:latin typeface="Microsoft Sans Serif"/>
                <a:cs typeface="Microsoft Sans Serif"/>
              </a:rPr>
              <a:t>thao </a:t>
            </a:r>
            <a:r>
              <a:rPr sz="2000" spc="-10" dirty="0">
                <a:latin typeface="Microsoft Sans Serif"/>
                <a:cs typeface="Microsoft Sans Serif"/>
              </a:rPr>
              <a:t>đối </a:t>
            </a:r>
            <a:r>
              <a:rPr sz="2000" dirty="0">
                <a:latin typeface="Microsoft Sans Serif"/>
                <a:cs typeface="Microsoft Sans Serif"/>
              </a:rPr>
              <a:t>kháng mạnh, </a:t>
            </a:r>
            <a:r>
              <a:rPr sz="2000" spc="50" dirty="0">
                <a:latin typeface="Microsoft Sans Serif"/>
                <a:cs typeface="Microsoft Sans Serif"/>
              </a:rPr>
              <a:t>vì </a:t>
            </a:r>
            <a:r>
              <a:rPr sz="2000" dirty="0">
                <a:latin typeface="Microsoft Sans Serif"/>
                <a:cs typeface="Microsoft Sans Serif"/>
              </a:rPr>
              <a:t>tăng khả </a:t>
            </a:r>
            <a:r>
              <a:rPr sz="2000" spc="-5" dirty="0">
                <a:latin typeface="Microsoft Sans Serif"/>
                <a:cs typeface="Microsoft Sans Serif"/>
              </a:rPr>
              <a:t>năng </a:t>
            </a:r>
            <a:r>
              <a:rPr sz="2000" dirty="0">
                <a:latin typeface="Microsoft Sans Serif"/>
                <a:cs typeface="Microsoft Sans Serif"/>
              </a:rPr>
              <a:t>xuất </a:t>
            </a:r>
            <a:r>
              <a:rPr sz="2000" spc="-5" dirty="0">
                <a:latin typeface="Microsoft Sans Serif"/>
                <a:cs typeface="Microsoft Sans Serif"/>
              </a:rPr>
              <a:t>huyết dịch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kính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bong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võng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mạc.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724" y="1310741"/>
            <a:ext cx="7892415" cy="4598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latin typeface="Microsoft Sans Serif"/>
                <a:cs typeface="Microsoft Sans Serif"/>
              </a:rPr>
              <a:t>c)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Tác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của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thuốc </a:t>
            </a:r>
            <a:r>
              <a:rPr sz="2000" spc="-5" dirty="0">
                <a:latin typeface="Microsoft Sans Serif"/>
                <a:cs typeface="Microsoft Sans Serif"/>
              </a:rPr>
              <a:t>ĐTĐ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 dục</a:t>
            </a:r>
            <a:endParaRPr sz="2000">
              <a:latin typeface="Microsoft Sans Serif"/>
              <a:cs typeface="Microsoft Sans Serif"/>
            </a:endParaRPr>
          </a:p>
          <a:p>
            <a:pPr marL="12700" marR="342900">
              <a:lnSpc>
                <a:spcPts val="3600"/>
              </a:lnSpc>
              <a:spcBef>
                <a:spcPts val="320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Insulin</a:t>
            </a:r>
            <a:r>
              <a:rPr sz="2000" spc="-5" dirty="0">
                <a:latin typeface="Calibri"/>
                <a:cs typeface="Calibri"/>
              </a:rPr>
              <a:t>/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thuốc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kích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15" dirty="0">
                <a:latin typeface="Microsoft Sans Serif"/>
                <a:cs typeface="Microsoft Sans Serif"/>
              </a:rPr>
              <a:t>thích </a:t>
            </a:r>
            <a:r>
              <a:rPr sz="2000" spc="-5" dirty="0">
                <a:latin typeface="Microsoft Sans Serif"/>
                <a:cs typeface="Microsoft Sans Serif"/>
              </a:rPr>
              <a:t>tiết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In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HĐTL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làm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tăng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nguy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100" dirty="0">
                <a:latin typeface="Microsoft Sans Serif"/>
                <a:cs typeface="Microsoft Sans Serif"/>
              </a:rPr>
              <a:t>cơ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hạ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đường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huyết.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ts val="3600"/>
              </a:lnSpc>
            </a:pPr>
            <a:r>
              <a:rPr sz="2000" dirty="0">
                <a:latin typeface="Wingdings"/>
                <a:cs typeface="Wingdings"/>
              </a:rPr>
              <a:t>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cần </a:t>
            </a:r>
            <a:r>
              <a:rPr sz="2000" spc="-5" dirty="0">
                <a:latin typeface="Microsoft Sans Serif"/>
                <a:cs typeface="Microsoft Sans Serif"/>
              </a:rPr>
              <a:t>giảm </a:t>
            </a:r>
            <a:r>
              <a:rPr sz="2000" spc="-10" dirty="0">
                <a:latin typeface="Microsoft Sans Serif"/>
                <a:cs typeface="Microsoft Sans Serif"/>
              </a:rPr>
              <a:t>liều </a:t>
            </a:r>
            <a:r>
              <a:rPr sz="2000" dirty="0">
                <a:latin typeface="Microsoft Sans Serif"/>
                <a:cs typeface="Microsoft Sans Serif"/>
              </a:rPr>
              <a:t>thuốc </a:t>
            </a:r>
            <a:r>
              <a:rPr sz="2000" spc="85" dirty="0">
                <a:latin typeface="Microsoft Sans Serif"/>
                <a:cs typeface="Microsoft Sans Serif"/>
              </a:rPr>
              <a:t>trước </a:t>
            </a:r>
            <a:r>
              <a:rPr sz="2000" dirty="0">
                <a:latin typeface="Microsoft Sans Serif"/>
                <a:cs typeface="Microsoft Sans Serif"/>
              </a:rPr>
              <a:t>tập </a:t>
            </a:r>
            <a:r>
              <a:rPr sz="2000" spc="-5" dirty="0">
                <a:latin typeface="Microsoft Sans Serif"/>
                <a:cs typeface="Microsoft Sans Serif"/>
              </a:rPr>
              <a:t>hoặc ăn thêm </a:t>
            </a:r>
            <a:r>
              <a:rPr sz="2000" dirty="0">
                <a:latin typeface="Microsoft Sans Serif"/>
                <a:cs typeface="Microsoft Sans Serif"/>
              </a:rPr>
              <a:t>carb </a:t>
            </a:r>
            <a:r>
              <a:rPr sz="2000" spc="85" dirty="0">
                <a:latin typeface="Microsoft Sans Serif"/>
                <a:cs typeface="Microsoft Sans Serif"/>
              </a:rPr>
              <a:t>trước </a:t>
            </a:r>
            <a:r>
              <a:rPr sz="2000" dirty="0">
                <a:latin typeface="Microsoft Sans Serif"/>
                <a:cs typeface="Microsoft Sans Serif"/>
              </a:rPr>
              <a:t>và trong </a:t>
            </a:r>
            <a:r>
              <a:rPr sz="2000" spc="-5" dirty="0">
                <a:latin typeface="Microsoft Sans Serif"/>
                <a:cs typeface="Microsoft Sans Serif"/>
              </a:rPr>
              <a:t>khi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 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lực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(nếu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đường</a:t>
            </a:r>
            <a:r>
              <a:rPr sz="2000" spc="-5" dirty="0">
                <a:latin typeface="Microsoft Sans Serif"/>
                <a:cs typeface="Microsoft Sans Serif"/>
              </a:rPr>
              <a:t> huyết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thấp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66370" indent="-154305">
              <a:lnSpc>
                <a:spcPct val="100000"/>
              </a:lnSpc>
              <a:spcBef>
                <a:spcPts val="885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Giáo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110" dirty="0">
                <a:latin typeface="Microsoft Sans Serif"/>
                <a:cs typeface="Microsoft Sans Serif"/>
              </a:rPr>
              <a:t>xử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trí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hạ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đường</a:t>
            </a:r>
            <a:r>
              <a:rPr sz="2000" spc="-5" dirty="0">
                <a:latin typeface="Microsoft Sans Serif"/>
                <a:cs typeface="Microsoft Sans Serif"/>
              </a:rPr>
              <a:t> huyết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dục.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Microsoft Sans Serif"/>
                <a:cs typeface="Microsoft Sans Serif"/>
              </a:rPr>
              <a:t>d)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khi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đường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huyết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cao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  <a:tab pos="82931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ĐTĐ	</a:t>
            </a:r>
            <a:r>
              <a:rPr sz="2000" spc="30" dirty="0">
                <a:latin typeface="Microsoft Sans Serif"/>
                <a:cs typeface="Microsoft Sans Serif"/>
              </a:rPr>
              <a:t>típ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có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ceton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dirty="0">
                <a:latin typeface="Microsoft Sans Serif"/>
                <a:cs typeface="Microsoft Sans Serif"/>
              </a:rPr>
              <a:t>hông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nên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 dục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ĐTĐ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typ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nếu thấy khoẻ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và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ceton,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vẫn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dục </a:t>
            </a:r>
            <a:r>
              <a:rPr sz="2000" spc="-5" dirty="0">
                <a:latin typeface="Microsoft Sans Serif"/>
                <a:cs typeface="Microsoft Sans Serif"/>
              </a:rPr>
              <a:t>và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cần</a:t>
            </a:r>
            <a:r>
              <a:rPr sz="2000" spc="-5" dirty="0">
                <a:latin typeface="Microsoft Sans Serif"/>
                <a:cs typeface="Microsoft Sans Serif"/>
              </a:rPr>
              <a:t> uống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105" dirty="0">
                <a:latin typeface="Microsoft Sans Serif"/>
                <a:cs typeface="Microsoft Sans Serif"/>
              </a:rPr>
              <a:t>nước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đầy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đủ.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3354" y="430148"/>
            <a:ext cx="328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HOẠT</a:t>
            </a:r>
            <a:r>
              <a:rPr spc="-55" dirty="0"/>
              <a:t> </a:t>
            </a:r>
            <a:r>
              <a:rPr spc="-5" dirty="0"/>
              <a:t>ĐỘNG</a:t>
            </a:r>
            <a:r>
              <a:rPr spc="-50" dirty="0"/>
              <a:t> </a:t>
            </a:r>
            <a:r>
              <a:rPr spc="-5" dirty="0"/>
              <a:t>THỂ</a:t>
            </a:r>
            <a:r>
              <a:rPr spc="5" dirty="0"/>
              <a:t> </a:t>
            </a:r>
            <a:r>
              <a:rPr spc="100" dirty="0"/>
              <a:t>LỰC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526895"/>
            <a:ext cx="7930515" cy="3683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2515235" algn="l"/>
                <a:tab pos="365823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e)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Khuyến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cáo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HĐTL	cho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ĐTĐ	typ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25" dirty="0">
                <a:latin typeface="Microsoft Sans Serif"/>
                <a:cs typeface="Microsoft Sans Serif"/>
              </a:rPr>
              <a:t>Hình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thức</a:t>
            </a:r>
            <a:r>
              <a:rPr sz="2000" dirty="0">
                <a:latin typeface="Microsoft Sans Serif"/>
                <a:cs typeface="Microsoft Sans Serif"/>
              </a:rPr>
              <a:t> HĐTL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phù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hợp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mà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duy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trì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lâu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dài</a:t>
            </a:r>
            <a:endParaRPr sz="2000">
              <a:latin typeface="Microsoft Sans Serif"/>
              <a:cs typeface="Microsoft Sans Serif"/>
            </a:endParaRPr>
          </a:p>
          <a:p>
            <a:pPr marL="12700" marR="250825">
              <a:lnSpc>
                <a:spcPct val="150000"/>
              </a:lnSpc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HĐTL </a:t>
            </a:r>
            <a:r>
              <a:rPr sz="2000" spc="85" dirty="0">
                <a:latin typeface="Microsoft Sans Serif"/>
                <a:cs typeface="Microsoft Sans Serif"/>
              </a:rPr>
              <a:t>được </a:t>
            </a:r>
            <a:r>
              <a:rPr sz="2000" spc="-5" dirty="0">
                <a:latin typeface="Microsoft Sans Serif"/>
                <a:cs typeface="Microsoft Sans Serif"/>
              </a:rPr>
              <a:t>giám </a:t>
            </a:r>
            <a:r>
              <a:rPr sz="2000" dirty="0">
                <a:latin typeface="Microsoft Sans Serif"/>
                <a:cs typeface="Microsoft Sans Serif"/>
              </a:rPr>
              <a:t>sát có </a:t>
            </a:r>
            <a:r>
              <a:rPr sz="2000" spc="-5" dirty="0">
                <a:latin typeface="Microsoft Sans Serif"/>
                <a:cs typeface="Microsoft Sans Serif"/>
              </a:rPr>
              <a:t>hiệu quả cải </a:t>
            </a:r>
            <a:r>
              <a:rPr sz="2000" spc="-10" dirty="0">
                <a:latin typeface="Microsoft Sans Serif"/>
                <a:cs typeface="Microsoft Sans Serif"/>
              </a:rPr>
              <a:t>thiện </a:t>
            </a:r>
            <a:r>
              <a:rPr sz="2000" spc="-5" dirty="0">
                <a:latin typeface="Microsoft Sans Serif"/>
                <a:cs typeface="Microsoft Sans Serif"/>
              </a:rPr>
              <a:t>kiểm </a:t>
            </a:r>
            <a:r>
              <a:rPr sz="2000" dirty="0">
                <a:latin typeface="Microsoft Sans Serif"/>
                <a:cs typeface="Microsoft Sans Serif"/>
              </a:rPr>
              <a:t>soát </a:t>
            </a:r>
            <a:r>
              <a:rPr sz="2000" spc="85" dirty="0">
                <a:latin typeface="Microsoft Sans Serif"/>
                <a:cs typeface="Microsoft Sans Serif"/>
              </a:rPr>
              <a:t>đường </a:t>
            </a:r>
            <a:r>
              <a:rPr sz="2000" spc="-5" dirty="0">
                <a:latin typeface="Microsoft Sans Serif"/>
                <a:cs typeface="Microsoft Sans Serif"/>
              </a:rPr>
              <a:t>huyết,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giảm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cầu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thuốc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uống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ĐTĐ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insulin,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giảm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duy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trì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cân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nặng.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Nên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 thể </a:t>
            </a:r>
            <a:r>
              <a:rPr sz="2000" spc="-5" dirty="0">
                <a:latin typeface="Microsoft Sans Serif"/>
                <a:cs typeface="Microsoft Sans Serif"/>
              </a:rPr>
              <a:t>dục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≥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5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ngày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mỗi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tuần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50000"/>
              </a:lnSpc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Loại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hình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luyện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tập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thông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dụng và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dễ áp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dụng nhất: </a:t>
            </a:r>
            <a:r>
              <a:rPr sz="2000" spc="-10" dirty="0">
                <a:latin typeface="Microsoft Sans Serif"/>
                <a:cs typeface="Microsoft Sans Serif"/>
              </a:rPr>
              <a:t>đi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bộ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150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phút/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tuần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(hoặc</a:t>
            </a:r>
            <a:r>
              <a:rPr sz="2000" spc="-5" dirty="0">
                <a:latin typeface="Microsoft Sans Serif"/>
                <a:cs typeface="Microsoft Sans Serif"/>
              </a:rPr>
              <a:t> 30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phút/ngày),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 nên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ngưng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luyện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tập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ngày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liên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tiếp.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Nên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kháng </a:t>
            </a:r>
            <a:r>
              <a:rPr sz="2000" spc="50" dirty="0">
                <a:latin typeface="Microsoft Sans Serif"/>
                <a:cs typeface="Microsoft Sans Serif"/>
              </a:rPr>
              <a:t>lực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2-3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lần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(kéo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dây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thun, </a:t>
            </a:r>
            <a:r>
              <a:rPr sz="2000" spc="-5" dirty="0">
                <a:latin typeface="Microsoft Sans Serif"/>
                <a:cs typeface="Microsoft Sans Serif"/>
              </a:rPr>
              <a:t>nâng</a:t>
            </a:r>
            <a:r>
              <a:rPr sz="2000" dirty="0">
                <a:latin typeface="Microsoft Sans Serif"/>
                <a:cs typeface="Microsoft Sans Serif"/>
              </a:rPr>
              <a:t> tạ)/tuần.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3304" y="430148"/>
            <a:ext cx="328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HOẠT</a:t>
            </a:r>
            <a:r>
              <a:rPr spc="-55" dirty="0"/>
              <a:t> </a:t>
            </a:r>
            <a:r>
              <a:rPr spc="-5" dirty="0"/>
              <a:t>ĐỘNG</a:t>
            </a:r>
            <a:r>
              <a:rPr spc="-50" dirty="0"/>
              <a:t> </a:t>
            </a:r>
            <a:r>
              <a:rPr spc="-5" dirty="0"/>
              <a:t>THỂ</a:t>
            </a:r>
            <a:r>
              <a:rPr spc="5" dirty="0"/>
              <a:t> </a:t>
            </a:r>
            <a:r>
              <a:rPr spc="100" dirty="0"/>
              <a:t>LỰC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815417"/>
            <a:ext cx="8231505" cy="32264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2515235" algn="l"/>
                <a:tab pos="365823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e)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Khuyến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cáo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HĐTL	cho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ĐTĐ	typ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Có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thay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thế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bằng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cách chia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nhỏ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thời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gian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dục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trong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ngày.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50000"/>
              </a:lnSpc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HĐ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tăng </a:t>
            </a:r>
            <a:r>
              <a:rPr sz="2000" spc="-5" dirty="0">
                <a:latin typeface="Microsoft Sans Serif"/>
                <a:cs typeface="Microsoft Sans Serif"/>
              </a:rPr>
              <a:t>tiêu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thụ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năng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lượng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hàng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ngày: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làm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vườn,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bộ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lên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cầu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thang,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lau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170" dirty="0">
                <a:latin typeface="Microsoft Sans Serif"/>
                <a:cs typeface="Microsoft Sans Serif"/>
              </a:rPr>
              <a:t>nhà,…</a:t>
            </a:r>
            <a:endParaRPr sz="2000">
              <a:latin typeface="Microsoft Sans Serif"/>
              <a:cs typeface="Microsoft Sans Serif"/>
            </a:endParaRPr>
          </a:p>
          <a:p>
            <a:pPr marL="161925" indent="-149860">
              <a:lnSpc>
                <a:spcPct val="100000"/>
              </a:lnSpc>
              <a:spcBef>
                <a:spcPts val="1200"/>
              </a:spcBef>
              <a:buChar char="-"/>
              <a:tabLst>
                <a:tab pos="16256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Tránh</a:t>
            </a:r>
            <a:r>
              <a:rPr sz="2000" spc="-5" dirty="0">
                <a:latin typeface="Microsoft Sans Serif"/>
                <a:cs typeface="Microsoft Sans Serif"/>
              </a:rPr>
              <a:t> ngồi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kéo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dài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và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mỗi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20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tới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30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phút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nên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đứng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dậy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lại.</a:t>
            </a:r>
            <a:endParaRPr sz="2000">
              <a:latin typeface="Microsoft Sans Serif"/>
              <a:cs typeface="Microsoft Sans Serif"/>
            </a:endParaRPr>
          </a:p>
          <a:p>
            <a:pPr marL="12700" marR="713740">
              <a:lnSpc>
                <a:spcPct val="150000"/>
              </a:lnSpc>
              <a:spcBef>
                <a:spcPts val="5"/>
              </a:spcBef>
              <a:buChar char="-"/>
              <a:tabLst>
                <a:tab pos="162560" algn="l"/>
              </a:tabLst>
            </a:pPr>
            <a:r>
              <a:rPr sz="2000" dirty="0">
                <a:latin typeface="Microsoft Sans Serif"/>
                <a:cs typeface="Microsoft Sans Serif"/>
              </a:rPr>
              <a:t>TD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100" dirty="0">
                <a:latin typeface="Microsoft Sans Serif"/>
                <a:cs typeface="Microsoft Sans Serif"/>
              </a:rPr>
              <a:t>dưới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105" dirty="0">
                <a:latin typeface="Microsoft Sans Serif"/>
                <a:cs typeface="Microsoft Sans Serif"/>
              </a:rPr>
              <a:t>nước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phù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hợp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với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người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bị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thoái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hóa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khớp: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bơi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lội,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đi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bộ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nhanh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trong </a:t>
            </a:r>
            <a:r>
              <a:rPr sz="2000" spc="85" dirty="0">
                <a:latin typeface="Microsoft Sans Serif"/>
                <a:cs typeface="Microsoft Sans Serif"/>
              </a:rPr>
              <a:t>nước.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9185" y="430148"/>
            <a:ext cx="328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HOẠT</a:t>
            </a:r>
            <a:r>
              <a:rPr spc="-55" dirty="0"/>
              <a:t> </a:t>
            </a:r>
            <a:r>
              <a:rPr spc="-5" dirty="0"/>
              <a:t>ĐỘNG</a:t>
            </a:r>
            <a:r>
              <a:rPr spc="-50" dirty="0"/>
              <a:t> </a:t>
            </a:r>
            <a:r>
              <a:rPr spc="-5" dirty="0"/>
              <a:t>THỂ</a:t>
            </a:r>
            <a:r>
              <a:rPr spc="5" dirty="0"/>
              <a:t> </a:t>
            </a:r>
            <a:r>
              <a:rPr spc="100" dirty="0"/>
              <a:t>LỰC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664" y="1371600"/>
            <a:ext cx="8074659" cy="4140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5" dirty="0">
                <a:latin typeface="Arial"/>
                <a:cs typeface="Arial"/>
              </a:rPr>
              <a:t>Nguyên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tắc</a:t>
            </a:r>
            <a:endParaRPr sz="2000" dirty="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Đảm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bảo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cung cấp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đủ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DD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cân</a:t>
            </a:r>
            <a:r>
              <a:rPr sz="2000" spc="-5" dirty="0">
                <a:latin typeface="Microsoft Sans Serif"/>
                <a:cs typeface="Microsoft Sans Serif"/>
              </a:rPr>
              <a:t> bằng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cả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về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số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lượng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chất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lượng.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Không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làm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tăng</a:t>
            </a:r>
            <a:r>
              <a:rPr sz="2000" spc="5" dirty="0">
                <a:latin typeface="Microsoft Sans Serif"/>
                <a:cs typeface="Microsoft Sans Serif"/>
              </a:rPr>
              <a:t> ĐM </a:t>
            </a:r>
            <a:r>
              <a:rPr sz="2000" spc="-5" dirty="0">
                <a:latin typeface="Microsoft Sans Serif"/>
                <a:cs typeface="Microsoft Sans Serif"/>
              </a:rPr>
              <a:t>nhiều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sau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ăn,</a:t>
            </a:r>
            <a:r>
              <a:rPr sz="2000" dirty="0">
                <a:latin typeface="Microsoft Sans Serif"/>
                <a:cs typeface="Microsoft Sans Serif"/>
              </a:rPr>
              <a:t> không</a:t>
            </a:r>
            <a:r>
              <a:rPr sz="2000" spc="-5" dirty="0">
                <a:latin typeface="Microsoft Sans Serif"/>
                <a:cs typeface="Microsoft Sans Serif"/>
              </a:rPr>
              <a:t> làm</a:t>
            </a:r>
            <a:r>
              <a:rPr sz="2000" dirty="0">
                <a:latin typeface="Microsoft Sans Serif"/>
                <a:cs typeface="Microsoft Sans Serif"/>
              </a:rPr>
              <a:t> hạ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ĐM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xa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bữa</a:t>
            </a:r>
            <a:r>
              <a:rPr sz="2000" spc="-5" dirty="0">
                <a:latin typeface="Microsoft Sans Serif"/>
                <a:cs typeface="Microsoft Sans Serif"/>
              </a:rPr>
              <a:t> ăn.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Duy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trì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hoạt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lực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bình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thường.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Duy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trì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cân </a:t>
            </a:r>
            <a:r>
              <a:rPr sz="2000" spc="-5" dirty="0">
                <a:latin typeface="Microsoft Sans Serif"/>
                <a:cs typeface="Microsoft Sans Serif"/>
              </a:rPr>
              <a:t>nặng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hợp</a:t>
            </a:r>
            <a:r>
              <a:rPr sz="2000" spc="-10" dirty="0">
                <a:latin typeface="Microsoft Sans Serif"/>
                <a:cs typeface="Microsoft Sans Serif"/>
              </a:rPr>
              <a:t> lý.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Không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làm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tăng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YTNC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như: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THA,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RL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chuyển hóa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Lipid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máu.</a:t>
            </a:r>
          </a:p>
          <a:p>
            <a:pPr marL="166370" indent="-154305">
              <a:lnSpc>
                <a:spcPct val="100000"/>
              </a:lnSpc>
              <a:spcBef>
                <a:spcPts val="1205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Không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thay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đổi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quá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nhanh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quá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nhiều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100" dirty="0">
                <a:latin typeface="Microsoft Sans Serif"/>
                <a:cs typeface="Microsoft Sans Serif"/>
              </a:rPr>
              <a:t>cơ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cấu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khối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lượng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bữa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ăn.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65" dirty="0">
                <a:latin typeface="Microsoft Sans Serif"/>
                <a:cs typeface="Microsoft Sans Serif"/>
              </a:rPr>
              <a:t>Đơn</a:t>
            </a:r>
            <a:r>
              <a:rPr sz="2000" spc="-5" dirty="0">
                <a:latin typeface="Microsoft Sans Serif"/>
                <a:cs typeface="Microsoft Sans Serif"/>
              </a:rPr>
              <a:t> giản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</a:t>
            </a:r>
            <a:r>
              <a:rPr sz="2000" spc="-5" dirty="0">
                <a:latin typeface="Microsoft Sans Serif"/>
                <a:cs typeface="Microsoft Sans Serif"/>
              </a:rPr>
              <a:t> quá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đắt tiền.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Phù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hợp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với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quán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địa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phương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dân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tộc.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3252" y="721867"/>
            <a:ext cx="5785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DINH</a:t>
            </a:r>
            <a:r>
              <a:rPr spc="15" dirty="0"/>
              <a:t> </a:t>
            </a:r>
            <a:r>
              <a:rPr spc="95" dirty="0"/>
              <a:t>DƯỠNG</a:t>
            </a:r>
            <a:r>
              <a:rPr spc="25" dirty="0"/>
              <a:t> </a:t>
            </a:r>
            <a:r>
              <a:rPr spc="-5" dirty="0"/>
              <a:t>BỆNH</a:t>
            </a:r>
            <a:r>
              <a:rPr spc="15" dirty="0"/>
              <a:t> </a:t>
            </a:r>
            <a:r>
              <a:rPr spc="-5" dirty="0"/>
              <a:t>ĐÁI</a:t>
            </a:r>
            <a:r>
              <a:rPr spc="-20" dirty="0"/>
              <a:t> </a:t>
            </a:r>
            <a:r>
              <a:rPr spc="-5" dirty="0"/>
              <a:t>THÁO</a:t>
            </a:r>
            <a:r>
              <a:rPr spc="5" dirty="0"/>
              <a:t> </a:t>
            </a:r>
            <a:r>
              <a:rPr spc="95" dirty="0"/>
              <a:t>ĐƯỜNG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143000"/>
            <a:ext cx="7983855" cy="3226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5" dirty="0">
                <a:latin typeface="Arial"/>
                <a:cs typeface="Arial"/>
              </a:rPr>
              <a:t>Kiểm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soát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cân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nặng:</a:t>
            </a:r>
            <a:endParaRPr sz="2000" dirty="0">
              <a:latin typeface="Arial"/>
              <a:cs typeface="Arial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80" dirty="0">
                <a:latin typeface="Microsoft Sans Serif"/>
                <a:cs typeface="Microsoft Sans Serif"/>
              </a:rPr>
              <a:t>Người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thừa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cân,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béo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phì: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giảm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5-10%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trọng </a:t>
            </a:r>
            <a:r>
              <a:rPr sz="2000" spc="65" dirty="0">
                <a:latin typeface="Microsoft Sans Serif"/>
                <a:cs typeface="Microsoft Sans Serif"/>
              </a:rPr>
              <a:t>lượng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100" dirty="0" err="1">
                <a:latin typeface="Microsoft Sans Serif"/>
                <a:cs typeface="Microsoft Sans Serif"/>
              </a:rPr>
              <a:t>cơ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 err="1" smtClean="0">
                <a:latin typeface="Microsoft Sans Serif"/>
                <a:cs typeface="Microsoft Sans Serif"/>
              </a:rPr>
              <a:t>thể</a:t>
            </a:r>
            <a:r>
              <a:rPr sz="2000" dirty="0" smtClean="0">
                <a:latin typeface="Microsoft Sans Serif"/>
                <a:cs typeface="Microsoft Sans Serif"/>
              </a:rPr>
              <a:t>/3-6</a:t>
            </a:r>
            <a:r>
              <a:rPr sz="2000" spc="-5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tháng.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(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giảm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dần,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250-500 kcal/ngày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(theo</a:t>
            </a:r>
            <a:r>
              <a:rPr sz="2000" spc="-5" dirty="0">
                <a:latin typeface="Microsoft Sans Serif"/>
                <a:cs typeface="Microsoft Sans Serif"/>
              </a:rPr>
              <a:t> giai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đoạn, </a:t>
            </a:r>
            <a:r>
              <a:rPr sz="2000" dirty="0">
                <a:latin typeface="Microsoft Sans Serif"/>
                <a:cs typeface="Microsoft Sans Serif"/>
              </a:rPr>
              <a:t>không </a:t>
            </a:r>
            <a:r>
              <a:rPr sz="2000" spc="-5" dirty="0">
                <a:latin typeface="Microsoft Sans Serif"/>
                <a:cs typeface="Microsoft Sans Serif"/>
              </a:rPr>
              <a:t>giảm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ngột)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Chế </a:t>
            </a:r>
            <a:r>
              <a:rPr sz="2000" spc="-5" dirty="0">
                <a:latin typeface="Microsoft Sans Serif"/>
                <a:cs typeface="Microsoft Sans Serif"/>
              </a:rPr>
              <a:t>độ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ăn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tăng</a:t>
            </a:r>
            <a:r>
              <a:rPr sz="2000" dirty="0">
                <a:latin typeface="Microsoft Sans Serif"/>
                <a:cs typeface="Microsoft Sans Serif"/>
              </a:rPr>
              <a:t> E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200" dirty="0">
                <a:latin typeface="Microsoft Sans Serif"/>
                <a:cs typeface="Microsoft Sans Serif"/>
              </a:rPr>
              <a:t>ở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gầy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yếu.</a:t>
            </a: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Đạt </a:t>
            </a:r>
            <a:r>
              <a:rPr sz="2000" spc="80" dirty="0">
                <a:latin typeface="Microsoft Sans Serif"/>
                <a:cs typeface="Microsoft Sans Serif"/>
              </a:rPr>
              <a:t>được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duy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trì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mức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cân</a:t>
            </a:r>
            <a:r>
              <a:rPr sz="20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nặng</a:t>
            </a:r>
            <a:r>
              <a:rPr sz="20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FF0000"/>
                </a:solidFill>
                <a:latin typeface="Microsoft Sans Serif"/>
                <a:cs typeface="Microsoft Sans Serif"/>
              </a:rPr>
              <a:t>hợp</a:t>
            </a:r>
            <a:r>
              <a:rPr sz="20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lý</a:t>
            </a:r>
            <a:r>
              <a:rPr sz="20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(BMI =</a:t>
            </a:r>
            <a:r>
              <a:rPr sz="20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22)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Vòng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eo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&lt; </a:t>
            </a:r>
            <a:r>
              <a:rPr sz="2000" spc="-5" dirty="0">
                <a:latin typeface="Microsoft Sans Serif"/>
                <a:cs typeface="Microsoft Sans Serif"/>
              </a:rPr>
              <a:t>80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cm </a:t>
            </a:r>
            <a:r>
              <a:rPr sz="2000" spc="45" dirty="0">
                <a:latin typeface="Microsoft Sans Serif"/>
                <a:cs typeface="Microsoft Sans Serif"/>
              </a:rPr>
              <a:t>(Nữ),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vòng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&lt;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90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(Nam).</a:t>
            </a:r>
            <a:endParaRPr sz="2000" dirty="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5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Cân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bằng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là: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năng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lượng</a:t>
            </a:r>
            <a:r>
              <a:rPr sz="2000" spc="-5" dirty="0">
                <a:latin typeface="Microsoft Sans Serif"/>
                <a:cs typeface="Microsoft Sans Serif"/>
              </a:rPr>
              <a:t> ăn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vào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năng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lượng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tiêu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hao.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728" y="1384836"/>
            <a:ext cx="4667148" cy="41443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19927" y="2520441"/>
            <a:ext cx="26035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33400" algn="l"/>
              </a:tabLst>
            </a:pP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Phương</a:t>
            </a:r>
            <a:r>
              <a:rPr sz="1800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pháp:</a:t>
            </a:r>
            <a:r>
              <a:rPr sz="1800" i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NC 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phân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tích cắt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ngang 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tiến 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hành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 trên	385</a:t>
            </a:r>
            <a:r>
              <a:rPr sz="1800" i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bệnh</a:t>
            </a:r>
            <a:r>
              <a:rPr sz="1800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nhân</a:t>
            </a:r>
            <a:r>
              <a:rPr sz="1800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ĐTĐ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9927" y="3344926"/>
            <a:ext cx="64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type</a:t>
            </a:r>
            <a:r>
              <a:rPr sz="1800" i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1952" y="3332562"/>
            <a:ext cx="15259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(tuổ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,</a:t>
            </a:r>
            <a:r>
              <a:rPr sz="1800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1800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900" i="1" spc="245" dirty="0">
                <a:solidFill>
                  <a:srgbClr val="000099"/>
                </a:solidFill>
                <a:latin typeface="Verdana"/>
                <a:cs typeface="Verdana"/>
              </a:rPr>
              <a:t>±</a:t>
            </a:r>
            <a:r>
              <a:rPr sz="1900" i="1" spc="-165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SD,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9927" y="3606561"/>
            <a:ext cx="2630170" cy="168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54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.4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900" i="1" spc="245" dirty="0">
                <a:solidFill>
                  <a:srgbClr val="000099"/>
                </a:solidFill>
                <a:latin typeface="Verdana"/>
                <a:cs typeface="Verdana"/>
              </a:rPr>
              <a:t>±</a:t>
            </a:r>
            <a:r>
              <a:rPr sz="1900" i="1" spc="-17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800" i="1" spc="-140" dirty="0">
                <a:solidFill>
                  <a:srgbClr val="000099"/>
                </a:solidFill>
                <a:latin typeface="Arial"/>
                <a:cs typeface="Arial"/>
              </a:rPr>
              <a:t>1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1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.5),</a:t>
            </a:r>
            <a:r>
              <a:rPr sz="1800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phỏn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1800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ấ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n 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và</a:t>
            </a:r>
            <a:r>
              <a:rPr sz="1800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dùng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phương</a:t>
            </a:r>
            <a:r>
              <a:rPr sz="1800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pháp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 hồi </a:t>
            </a:r>
            <a:r>
              <a:rPr sz="1800" i="1" spc="-48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cứu chế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độ ăn trong 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03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35" dirty="0">
                <a:solidFill>
                  <a:srgbClr val="000099"/>
                </a:solidFill>
                <a:latin typeface="Arial"/>
                <a:cs typeface="Arial"/>
              </a:rPr>
              <a:t>ngày.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 Dữ liệu được</a:t>
            </a:r>
            <a:r>
              <a:rPr sz="1800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phân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tích</a:t>
            </a:r>
            <a:r>
              <a:rPr sz="1800" i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bằng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số</a:t>
            </a:r>
            <a:r>
              <a:rPr sz="1800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liệu</a:t>
            </a:r>
            <a:r>
              <a:rPr sz="1800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thống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kê </a:t>
            </a:r>
            <a:r>
              <a:rPr sz="1800" i="1" spc="-48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đơn</a:t>
            </a:r>
            <a:r>
              <a:rPr sz="1800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biến</a:t>
            </a:r>
            <a:r>
              <a:rPr sz="1800" i="1" dirty="0">
                <a:solidFill>
                  <a:srgbClr val="000099"/>
                </a:solidFill>
                <a:latin typeface="Arial"/>
                <a:cs typeface="Arial"/>
              </a:rPr>
              <a:t> và</a:t>
            </a:r>
            <a:r>
              <a:rPr sz="1800" i="1" spc="-5" dirty="0">
                <a:solidFill>
                  <a:srgbClr val="000099"/>
                </a:solidFill>
                <a:latin typeface="Arial"/>
                <a:cs typeface="Arial"/>
              </a:rPr>
              <a:t> đa</a:t>
            </a:r>
            <a:r>
              <a:rPr sz="1800" i="1" spc="-10" dirty="0">
                <a:solidFill>
                  <a:srgbClr val="000099"/>
                </a:solidFill>
                <a:latin typeface="Arial"/>
                <a:cs typeface="Arial"/>
              </a:rPr>
              <a:t> biến.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663" y="6050991"/>
            <a:ext cx="8585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3307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(4)	</a:t>
            </a:r>
            <a:r>
              <a:rPr sz="1600" spc="-10" dirty="0">
                <a:latin typeface="Microsoft Sans Serif"/>
                <a:cs typeface="Microsoft Sans Serif"/>
              </a:rPr>
              <a:t>Parajuli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J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et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al.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Factors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associated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with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non-adherence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to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diet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and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physical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activity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among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Nepalese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type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diabetes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patient;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cross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sectional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study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BMC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Research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Notes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2014,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7:758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0030" y="410336"/>
            <a:ext cx="6212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BN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đái</a:t>
            </a:r>
            <a:r>
              <a:rPr b="1" spc="-1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tháo</a:t>
            </a:r>
            <a:r>
              <a:rPr b="1" spc="-2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đường</a:t>
            </a:r>
            <a:r>
              <a:rPr b="1" spc="-2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khó</a:t>
            </a:r>
            <a:r>
              <a:rPr b="1" spc="-2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tuân</a:t>
            </a:r>
            <a:r>
              <a:rPr b="1" spc="-15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thủ</a:t>
            </a:r>
            <a:r>
              <a:rPr b="1" spc="-1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chế</a:t>
            </a:r>
            <a:r>
              <a:rPr b="1" spc="-1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độ</a:t>
            </a:r>
            <a:r>
              <a:rPr b="1" spc="-15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ăn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331" y="379857"/>
            <a:ext cx="8168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Tỷ</a:t>
            </a:r>
            <a:r>
              <a:rPr b="1" spc="-1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lệ</a:t>
            </a:r>
            <a:r>
              <a:rPr b="1" spc="-3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suy</a:t>
            </a:r>
            <a:r>
              <a:rPr b="1" spc="-1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dinh</a:t>
            </a:r>
            <a:r>
              <a:rPr b="1" spc="-3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dưỡng</a:t>
            </a: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 cao</a:t>
            </a:r>
            <a:r>
              <a:rPr b="1" spc="-1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ở</a:t>
            </a: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người</a:t>
            </a:r>
            <a:r>
              <a:rPr b="1" spc="-25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bệnh</a:t>
            </a:r>
            <a:r>
              <a:rPr b="1" spc="-10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đái</a:t>
            </a:r>
            <a:r>
              <a:rPr b="1" spc="-25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tháo</a:t>
            </a:r>
            <a:r>
              <a:rPr b="1" spc="-5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C3399"/>
                </a:solidFill>
                <a:latin typeface="Arial"/>
                <a:cs typeface="Arial"/>
              </a:rPr>
              <a:t>đường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2278" y="1734438"/>
            <a:ext cx="220408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56210" indent="-28702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n=146 bệnh 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nhân đái tháo 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đường 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lớn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tuổi 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nhập</a:t>
            </a:r>
            <a:r>
              <a:rPr sz="2000" i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viện</a:t>
            </a:r>
            <a:r>
              <a:rPr sz="2000" i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bệnh </a:t>
            </a:r>
            <a:r>
              <a:rPr sz="2000" i="1" spc="-5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viện lão khoa 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Geneva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Đánh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giá Dinh 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dưỡng theo 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thang</a:t>
            </a:r>
            <a:r>
              <a:rPr sz="2000" i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99"/>
                </a:solidFill>
                <a:latin typeface="Arial"/>
                <a:cs typeface="Arial"/>
              </a:rPr>
              <a:t>điểm</a:t>
            </a:r>
            <a:r>
              <a:rPr sz="2000" i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MNA </a:t>
            </a:r>
            <a:r>
              <a:rPr sz="2000" i="1" spc="-5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(Mini Nutrition </a:t>
            </a:r>
            <a:r>
              <a:rPr sz="2000" i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Assessment)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1945" y="6158585"/>
            <a:ext cx="4869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(7)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Vischer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UM,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et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al.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Diabet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Med.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27,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918-924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(2010)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739" y="1387428"/>
            <a:ext cx="5677260" cy="43530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8636" y="406653"/>
            <a:ext cx="5045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NGUỒN</a:t>
            </a:r>
            <a:r>
              <a:rPr spc="5" dirty="0"/>
              <a:t> </a:t>
            </a:r>
            <a:r>
              <a:rPr spc="-5" dirty="0"/>
              <a:t>CUNG</a:t>
            </a:r>
            <a:r>
              <a:rPr spc="20" dirty="0"/>
              <a:t> </a:t>
            </a:r>
            <a:r>
              <a:rPr spc="-5" dirty="0"/>
              <a:t>CẤP</a:t>
            </a:r>
            <a:r>
              <a:rPr spc="-30" dirty="0"/>
              <a:t> </a:t>
            </a:r>
            <a:r>
              <a:rPr spc="-5" dirty="0"/>
              <a:t>NĂNG</a:t>
            </a:r>
            <a:r>
              <a:rPr spc="5" dirty="0"/>
              <a:t> </a:t>
            </a:r>
            <a:r>
              <a:rPr spc="95" dirty="0"/>
              <a:t>LƯỢNG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524000"/>
            <a:ext cx="2982468" cy="19552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708" y="1524000"/>
            <a:ext cx="5658612" cy="20360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2437" y="3520623"/>
            <a:ext cx="8361680" cy="27705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i="1" dirty="0">
                <a:latin typeface="Arial"/>
                <a:cs typeface="Arial"/>
              </a:rPr>
              <a:t>Glucid: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50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-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60%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tổng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i="1" dirty="0">
                <a:latin typeface="Arial"/>
                <a:cs typeface="Arial"/>
              </a:rPr>
              <a:t>Lipid: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20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-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30%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tổng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i="1" dirty="0">
                <a:latin typeface="Arial"/>
                <a:cs typeface="Arial"/>
              </a:rPr>
              <a:t>Protein: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15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-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20%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tổng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Mức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năng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lượng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của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BN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cần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được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cá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nhân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hóa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dựa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trên:</a:t>
            </a:r>
            <a:r>
              <a:rPr sz="2000" spc="-5" dirty="0">
                <a:latin typeface="Microsoft Sans Serif"/>
                <a:cs typeface="Microsoft Sans Serif"/>
              </a:rPr>
              <a:t> thói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quen ăn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Microsoft Sans Serif"/>
                <a:cs typeface="Microsoft Sans Serif"/>
              </a:rPr>
              <a:t>uống,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tình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trạng </a:t>
            </a:r>
            <a:r>
              <a:rPr sz="2000" spc="75" dirty="0">
                <a:latin typeface="Microsoft Sans Serif"/>
                <a:cs typeface="Microsoft Sans Serif"/>
              </a:rPr>
              <a:t>sức</a:t>
            </a:r>
            <a:r>
              <a:rPr sz="2000" dirty="0">
                <a:latin typeface="Microsoft Sans Serif"/>
                <a:cs typeface="Microsoft Sans Serif"/>
              </a:rPr>
              <a:t> khỏe,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phác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đỗ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trị,</a:t>
            </a:r>
            <a:r>
              <a:rPr sz="2000" dirty="0">
                <a:latin typeface="Microsoft Sans Serif"/>
                <a:cs typeface="Microsoft Sans Serif"/>
              </a:rPr>
              <a:t> phong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tục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 </a:t>
            </a:r>
            <a:r>
              <a:rPr sz="2000" spc="175" dirty="0">
                <a:latin typeface="Microsoft Sans Serif"/>
                <a:cs typeface="Microsoft Sans Serif"/>
              </a:rPr>
              <a:t>quán…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Có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khởi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đầu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với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mức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năng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lượng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20-30 kcal/kg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lý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tưởng/ngày.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9"/>
            <a:ext cx="9144000" cy="685037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634" y="152398"/>
            <a:ext cx="7800281" cy="66172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1048334"/>
            <a:ext cx="3750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 </a:t>
            </a:r>
            <a:r>
              <a:rPr spc="-5" dirty="0"/>
              <a:t>Chất</a:t>
            </a:r>
            <a:r>
              <a:rPr spc="15" dirty="0"/>
              <a:t> </a:t>
            </a:r>
            <a:r>
              <a:rPr spc="-5" dirty="0"/>
              <a:t>bột</a:t>
            </a:r>
            <a:r>
              <a:rPr spc="15" dirty="0"/>
              <a:t> </a:t>
            </a:r>
            <a:r>
              <a:rPr spc="95" dirty="0"/>
              <a:t>đường</a:t>
            </a:r>
            <a:r>
              <a:rPr spc="30" dirty="0"/>
              <a:t> </a:t>
            </a:r>
            <a:r>
              <a:rPr spc="-5" dirty="0"/>
              <a:t>(Glucid):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884654"/>
            <a:ext cx="7757795" cy="3226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66370" indent="-154305">
              <a:lnSpc>
                <a:spcPct val="100000"/>
              </a:lnSpc>
              <a:spcBef>
                <a:spcPts val="1300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Nguồn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gốc: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Ngũ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cốc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sản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phẩm</a:t>
            </a:r>
            <a:r>
              <a:rPr sz="2000" dirty="0">
                <a:latin typeface="Microsoft Sans Serif"/>
                <a:cs typeface="Microsoft Sans Serif"/>
              </a:rPr>
              <a:t> chế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biến: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Gạo,</a:t>
            </a:r>
            <a:r>
              <a:rPr sz="2000" spc="-5" dirty="0">
                <a:latin typeface="Microsoft Sans Serif"/>
                <a:cs typeface="Microsoft Sans Serif"/>
              </a:rPr>
              <a:t> bún,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phở,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ngô,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bánh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mỳ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Khoai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củ:</a:t>
            </a:r>
            <a:r>
              <a:rPr sz="2000" spc="-5" dirty="0">
                <a:latin typeface="Microsoft Sans Serif"/>
                <a:cs typeface="Microsoft Sans Serif"/>
              </a:rPr>
              <a:t> Khoai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tây,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khoai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lang,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khoai</a:t>
            </a:r>
            <a:r>
              <a:rPr sz="2000" dirty="0">
                <a:latin typeface="Microsoft Sans Serif"/>
                <a:cs typeface="Microsoft Sans Serif"/>
              </a:rPr>
              <a:t> sọ,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sắn,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dong, </a:t>
            </a:r>
            <a:r>
              <a:rPr sz="2000" spc="75" dirty="0">
                <a:latin typeface="Microsoft Sans Serif"/>
                <a:cs typeface="Microsoft Sans Serif"/>
              </a:rPr>
              <a:t>từ,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miến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dong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Hoa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quả: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chuối </a:t>
            </a:r>
            <a:r>
              <a:rPr sz="2000" spc="-40" dirty="0">
                <a:latin typeface="Microsoft Sans Serif"/>
                <a:cs typeface="Microsoft Sans Serif"/>
              </a:rPr>
              <a:t>tây,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chuối tiêu,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lê,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nho,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mận,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434" dirty="0">
                <a:latin typeface="Microsoft Sans Serif"/>
                <a:cs typeface="Microsoft Sans Serif"/>
              </a:rPr>
              <a:t>….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Nhu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cầu: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Lượng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Glucid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ăn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vào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nên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chiếm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50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60% tổng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số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năng </a:t>
            </a:r>
            <a:r>
              <a:rPr sz="2000" spc="55" dirty="0">
                <a:latin typeface="Microsoft Sans Serif"/>
                <a:cs typeface="Microsoft Sans Serif"/>
              </a:rPr>
              <a:t>lượng.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Tối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thiểu: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130g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Glucid/ngày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359" y="806551"/>
            <a:ext cx="8114030" cy="1397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2000" dirty="0"/>
              <a:t>Hàm</a:t>
            </a:r>
            <a:r>
              <a:rPr sz="2000" spc="5" dirty="0"/>
              <a:t> </a:t>
            </a:r>
            <a:r>
              <a:rPr sz="2000" spc="65" dirty="0"/>
              <a:t>lượng</a:t>
            </a:r>
            <a:r>
              <a:rPr sz="2000" spc="-5" dirty="0"/>
              <a:t> </a:t>
            </a:r>
            <a:r>
              <a:rPr sz="2000" spc="70" dirty="0"/>
              <a:t>đường:</a:t>
            </a:r>
            <a:r>
              <a:rPr sz="2000" spc="10" dirty="0"/>
              <a:t> </a:t>
            </a:r>
            <a:r>
              <a:rPr sz="2000" spc="-10" dirty="0">
                <a:solidFill>
                  <a:srgbClr val="000000"/>
                </a:solidFill>
              </a:rPr>
              <a:t>là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chỉ</a:t>
            </a:r>
            <a:r>
              <a:rPr sz="2000" spc="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số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về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số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spc="65" dirty="0">
                <a:solidFill>
                  <a:srgbClr val="000000"/>
                </a:solidFill>
              </a:rPr>
              <a:t>lượng</a:t>
            </a:r>
            <a:r>
              <a:rPr sz="2000" spc="15" dirty="0">
                <a:solidFill>
                  <a:srgbClr val="000000"/>
                </a:solidFill>
              </a:rPr>
              <a:t> </a:t>
            </a:r>
            <a:r>
              <a:rPr sz="2000" spc="85" dirty="0">
                <a:solidFill>
                  <a:srgbClr val="000000"/>
                </a:solidFill>
              </a:rPr>
              <a:t>đường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55" dirty="0">
                <a:solidFill>
                  <a:srgbClr val="000000"/>
                </a:solidFill>
              </a:rPr>
              <a:t>chứa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trong </a:t>
            </a:r>
            <a:r>
              <a:rPr sz="2000" spc="45" dirty="0">
                <a:solidFill>
                  <a:srgbClr val="000000"/>
                </a:solidFill>
              </a:rPr>
              <a:t>thực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phẩm. </a:t>
            </a:r>
            <a:r>
              <a:rPr sz="2000" spc="-515" dirty="0">
                <a:solidFill>
                  <a:srgbClr val="000000"/>
                </a:solidFill>
              </a:rPr>
              <a:t> </a:t>
            </a:r>
            <a:r>
              <a:rPr sz="2000" spc="-5" dirty="0"/>
              <a:t>Chỉ</a:t>
            </a:r>
            <a:r>
              <a:rPr sz="2000" spc="20" dirty="0"/>
              <a:t> </a:t>
            </a:r>
            <a:r>
              <a:rPr sz="2000" dirty="0"/>
              <a:t>số</a:t>
            </a:r>
            <a:r>
              <a:rPr sz="2000" spc="10" dirty="0"/>
              <a:t> </a:t>
            </a:r>
            <a:r>
              <a:rPr sz="2000" spc="85" dirty="0"/>
              <a:t>đường</a:t>
            </a:r>
            <a:r>
              <a:rPr sz="2000" spc="-5" dirty="0"/>
              <a:t> huyết</a:t>
            </a:r>
            <a:r>
              <a:rPr sz="2000" spc="10" dirty="0"/>
              <a:t> </a:t>
            </a:r>
            <a:r>
              <a:rPr sz="2000" dirty="0">
                <a:solidFill>
                  <a:srgbClr val="000000"/>
                </a:solidFill>
              </a:rPr>
              <a:t>(Glucose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index):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là</a:t>
            </a:r>
            <a:r>
              <a:rPr sz="2000" spc="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khả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năng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làm</a:t>
            </a:r>
            <a:r>
              <a:rPr sz="2000" spc="2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tăng</a:t>
            </a:r>
            <a:r>
              <a:rPr sz="2000" spc="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ĐH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của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một 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loại</a:t>
            </a:r>
            <a:r>
              <a:rPr sz="2000" spc="25" dirty="0">
                <a:solidFill>
                  <a:srgbClr val="000000"/>
                </a:solidFill>
              </a:rPr>
              <a:t> </a:t>
            </a:r>
            <a:r>
              <a:rPr sz="2000" spc="40" dirty="0">
                <a:solidFill>
                  <a:srgbClr val="000000"/>
                </a:solidFill>
              </a:rPr>
              <a:t>thực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phẩm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sau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khi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ăn</a:t>
            </a:r>
            <a:r>
              <a:rPr sz="2000" spc="3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(chất </a:t>
            </a:r>
            <a:r>
              <a:rPr sz="2000" spc="65" dirty="0">
                <a:solidFill>
                  <a:srgbClr val="000000"/>
                </a:solidFill>
              </a:rPr>
              <a:t>lượng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60" dirty="0">
                <a:solidFill>
                  <a:srgbClr val="000000"/>
                </a:solidFill>
              </a:rPr>
              <a:t>đường).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0" y="3285744"/>
            <a:ext cx="7010400" cy="24383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421" y="299669"/>
            <a:ext cx="5989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Bảng</a:t>
            </a:r>
            <a:r>
              <a:rPr spc="30" dirty="0"/>
              <a:t> </a:t>
            </a:r>
            <a:r>
              <a:rPr spc="-5" dirty="0"/>
              <a:t>chỉ</a:t>
            </a:r>
            <a:r>
              <a:rPr spc="20" dirty="0"/>
              <a:t> </a:t>
            </a:r>
            <a:r>
              <a:rPr spc="-5" dirty="0"/>
              <a:t>số</a:t>
            </a:r>
            <a:r>
              <a:rPr spc="30" dirty="0"/>
              <a:t> </a:t>
            </a:r>
            <a:r>
              <a:rPr spc="95" dirty="0"/>
              <a:t>đường</a:t>
            </a:r>
            <a:r>
              <a:rPr spc="35" dirty="0"/>
              <a:t> </a:t>
            </a:r>
            <a:r>
              <a:rPr spc="-5" dirty="0"/>
              <a:t>huyết</a:t>
            </a:r>
            <a:r>
              <a:rPr spc="25" dirty="0"/>
              <a:t> </a:t>
            </a:r>
            <a:r>
              <a:rPr dirty="0"/>
              <a:t>một</a:t>
            </a:r>
            <a:r>
              <a:rPr spc="20" dirty="0"/>
              <a:t> </a:t>
            </a:r>
            <a:r>
              <a:rPr spc="-5" dirty="0"/>
              <a:t>số</a:t>
            </a:r>
            <a:r>
              <a:rPr spc="10" dirty="0"/>
              <a:t> </a:t>
            </a:r>
            <a:r>
              <a:rPr spc="55" dirty="0"/>
              <a:t>thực</a:t>
            </a:r>
            <a:r>
              <a:rPr spc="30" dirty="0"/>
              <a:t> </a:t>
            </a:r>
            <a:r>
              <a:rPr spc="-5" dirty="0"/>
              <a:t>phẩm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984250"/>
          <a:ext cx="8382635" cy="5699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40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Nhóm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thực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phẩm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Tên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thực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phẩm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Chỉ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số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đường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huyết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3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Bánh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mỳ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Bánh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mỳ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trắng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100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Bánh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mỳ toàn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phần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99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0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Lương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40" dirty="0">
                          <a:latin typeface="Microsoft Sans Serif"/>
                          <a:cs typeface="Microsoft Sans Serif"/>
                        </a:rPr>
                        <a:t>thực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Bột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dong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95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Gạo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trắng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83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Gạo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giã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dối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72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Cháo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78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Khoai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tây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luộc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78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Khoai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tây mỏng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chiên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77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Khoai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tây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nghiền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87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Khoai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lang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luộc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Khoai</a:t>
                      </a:r>
                      <a:r>
                        <a:rPr sz="1800" spc="1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lang</a:t>
                      </a:r>
                      <a:r>
                        <a:rPr sz="1800" spc="1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65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nướng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Microsoft Sans Serif"/>
                          <a:cs typeface="Microsoft Sans Serif"/>
                        </a:rPr>
                        <a:t>135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Khoai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sọ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58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421" y="299669"/>
            <a:ext cx="5989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Bảng</a:t>
            </a:r>
            <a:r>
              <a:rPr spc="30" dirty="0"/>
              <a:t> </a:t>
            </a:r>
            <a:r>
              <a:rPr spc="-5" dirty="0"/>
              <a:t>chỉ</a:t>
            </a:r>
            <a:r>
              <a:rPr spc="20" dirty="0"/>
              <a:t> </a:t>
            </a:r>
            <a:r>
              <a:rPr spc="-5" dirty="0"/>
              <a:t>số</a:t>
            </a:r>
            <a:r>
              <a:rPr spc="30" dirty="0"/>
              <a:t> </a:t>
            </a:r>
            <a:r>
              <a:rPr spc="95" dirty="0"/>
              <a:t>đường</a:t>
            </a:r>
            <a:r>
              <a:rPr spc="35" dirty="0"/>
              <a:t> </a:t>
            </a:r>
            <a:r>
              <a:rPr spc="-5" dirty="0"/>
              <a:t>huyết</a:t>
            </a:r>
            <a:r>
              <a:rPr spc="25" dirty="0"/>
              <a:t> </a:t>
            </a:r>
            <a:r>
              <a:rPr dirty="0"/>
              <a:t>một</a:t>
            </a:r>
            <a:r>
              <a:rPr spc="20" dirty="0"/>
              <a:t> </a:t>
            </a:r>
            <a:r>
              <a:rPr spc="-5" dirty="0"/>
              <a:t>số</a:t>
            </a:r>
            <a:r>
              <a:rPr spc="10" dirty="0"/>
              <a:t> </a:t>
            </a:r>
            <a:r>
              <a:rPr spc="55" dirty="0"/>
              <a:t>thực</a:t>
            </a:r>
            <a:r>
              <a:rPr spc="30" dirty="0"/>
              <a:t> </a:t>
            </a:r>
            <a:r>
              <a:rPr spc="-5" dirty="0"/>
              <a:t>phẩm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984250"/>
          <a:ext cx="7999730" cy="5618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6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Nhóm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thực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phẩm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Tên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thực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phẩm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Chỉ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số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đường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huyết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Sắn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Củ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100" dirty="0">
                          <a:latin typeface="Microsoft Sans Serif"/>
                          <a:cs typeface="Microsoft Sans Serif"/>
                        </a:rPr>
                        <a:t>từ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Đậu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hạt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Lạc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19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Đậu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tương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Hạt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đậu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49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Trái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cây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60" dirty="0">
                          <a:latin typeface="Microsoft Sans Serif"/>
                          <a:cs typeface="Microsoft Sans Serif"/>
                        </a:rPr>
                        <a:t>Dưa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hấu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72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Cam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66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90" dirty="0">
                          <a:latin typeface="Microsoft Sans Serif"/>
                          <a:cs typeface="Microsoft Sans Serif"/>
                        </a:rPr>
                        <a:t>Nước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cam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vắt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71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Chuối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Xoài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Nho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43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Nho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khô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93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Táo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43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Mận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24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7721" y="299669"/>
            <a:ext cx="5989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Bảng</a:t>
            </a:r>
            <a:r>
              <a:rPr spc="35" dirty="0"/>
              <a:t> </a:t>
            </a:r>
            <a:r>
              <a:rPr spc="-5" dirty="0"/>
              <a:t>chỉ</a:t>
            </a:r>
            <a:r>
              <a:rPr spc="20" dirty="0"/>
              <a:t> </a:t>
            </a:r>
            <a:r>
              <a:rPr spc="-5" dirty="0"/>
              <a:t>số</a:t>
            </a:r>
            <a:r>
              <a:rPr spc="25" dirty="0"/>
              <a:t> </a:t>
            </a:r>
            <a:r>
              <a:rPr spc="95" dirty="0"/>
              <a:t>đường</a:t>
            </a:r>
            <a:r>
              <a:rPr spc="40" dirty="0"/>
              <a:t> </a:t>
            </a:r>
            <a:r>
              <a:rPr spc="-5" dirty="0"/>
              <a:t>huyết</a:t>
            </a:r>
            <a:r>
              <a:rPr spc="25" dirty="0"/>
              <a:t> </a:t>
            </a:r>
            <a:r>
              <a:rPr dirty="0"/>
              <a:t>một</a:t>
            </a:r>
            <a:r>
              <a:rPr spc="25" dirty="0"/>
              <a:t> </a:t>
            </a:r>
            <a:r>
              <a:rPr spc="-5" dirty="0"/>
              <a:t>số</a:t>
            </a:r>
            <a:r>
              <a:rPr spc="15" dirty="0"/>
              <a:t> </a:t>
            </a:r>
            <a:r>
              <a:rPr spc="55" dirty="0"/>
              <a:t>thực</a:t>
            </a:r>
            <a:r>
              <a:rPr spc="30" dirty="0"/>
              <a:t> </a:t>
            </a:r>
            <a:r>
              <a:rPr spc="-5" dirty="0"/>
              <a:t>phẩm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63694"/>
              </p:ext>
            </p:extLst>
          </p:nvPr>
        </p:nvGraphicFramePr>
        <p:xfrm>
          <a:off x="527050" y="1060450"/>
          <a:ext cx="8077199" cy="4820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6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Nhóm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thực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phẩm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Tên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thực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phẩm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Chỉ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số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đường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huyết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Sữa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Sữa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chua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trái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cây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41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Sữa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đậu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nành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34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Sữa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gầy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32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65" dirty="0">
                          <a:latin typeface="Microsoft Sans Serif"/>
                          <a:cs typeface="Microsoft Sans Serif"/>
                        </a:rPr>
                        <a:t>Sữa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chua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kem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70" dirty="0">
                          <a:latin typeface="Microsoft Sans Serif"/>
                          <a:cs typeface="Microsoft Sans Serif"/>
                        </a:rPr>
                        <a:t>Đường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Fructose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Lactose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Saccorose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83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Mật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ong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126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Glucose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138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Sản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phẩm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ăn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kiêng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Glucerna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30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Bánh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Quasure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31.4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1531721"/>
            <a:ext cx="823722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8159">
              <a:lnSpc>
                <a:spcPct val="150000"/>
              </a:lnSpc>
              <a:spcBef>
                <a:spcPts val="100"/>
              </a:spcBef>
              <a:buChar char="*"/>
              <a:tabLst>
                <a:tab pos="180340" algn="l"/>
              </a:tabLst>
            </a:pP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sz="2000" dirty="0" smtClean="0">
                <a:latin typeface="Microsoft Sans Serif"/>
                <a:cs typeface="Microsoft Sans Serif"/>
              </a:rPr>
              <a:t>GI </a:t>
            </a:r>
            <a:r>
              <a:rPr sz="2000" dirty="0">
                <a:latin typeface="Microsoft Sans Serif"/>
                <a:cs typeface="Microsoft Sans Serif"/>
              </a:rPr>
              <a:t>của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TP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thay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đổi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trên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từng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người,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thậm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chí</a:t>
            </a:r>
            <a:r>
              <a:rPr sz="2000" dirty="0">
                <a:latin typeface="Microsoft Sans Serif"/>
                <a:cs typeface="Microsoft Sans Serif"/>
              </a:rPr>
              <a:t> cùng một </a:t>
            </a:r>
            <a:r>
              <a:rPr sz="2000" spc="80" dirty="0">
                <a:latin typeface="Microsoft Sans Serif"/>
                <a:cs typeface="Microsoft Sans Serif"/>
              </a:rPr>
              <a:t>người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cũng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khác </a:t>
            </a:r>
            <a:r>
              <a:rPr sz="2000" spc="-5" dirty="0">
                <a:latin typeface="Microsoft Sans Serif"/>
                <a:cs typeface="Microsoft Sans Serif"/>
              </a:rPr>
              <a:t>nhau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theo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thời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gian,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do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sự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kháng </a:t>
            </a:r>
            <a:r>
              <a:rPr sz="2000" spc="100" dirty="0">
                <a:latin typeface="Microsoft Sans Serif"/>
                <a:cs typeface="Microsoft Sans Serif"/>
              </a:rPr>
              <a:t>insulin…</a:t>
            </a:r>
            <a:endParaRPr sz="20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50000"/>
              </a:lnSpc>
              <a:buChar char="*"/>
              <a:tabLst>
                <a:tab pos="175895" algn="l"/>
              </a:tabLst>
            </a:pPr>
            <a:r>
              <a:rPr lang="en-US" sz="2000" spc="45" dirty="0" smtClean="0">
                <a:latin typeface="Microsoft Sans Serif"/>
                <a:cs typeface="Microsoft Sans Serif"/>
              </a:rPr>
              <a:t> </a:t>
            </a:r>
            <a:r>
              <a:rPr sz="2000" spc="45" dirty="0" err="1" smtClean="0">
                <a:latin typeface="Microsoft Sans Serif"/>
                <a:cs typeface="Microsoft Sans Serif"/>
              </a:rPr>
              <a:t>Thực</a:t>
            </a:r>
            <a:r>
              <a:rPr sz="2000" spc="25" dirty="0" smtClean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phẩm</a:t>
            </a:r>
            <a:r>
              <a:rPr sz="2000" dirty="0">
                <a:latin typeface="Microsoft Sans Serif"/>
                <a:cs typeface="Microsoft Sans Serif"/>
              </a:rPr>
              <a:t> xay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xát kỹ,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xay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nhuyễn,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tán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nhuyễn,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nấu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25" dirty="0">
                <a:latin typeface="Microsoft Sans Serif"/>
                <a:cs typeface="Microsoft Sans Serif"/>
              </a:rPr>
              <a:t>chín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270" dirty="0">
                <a:latin typeface="Microsoft Sans Serif"/>
                <a:cs typeface="Microsoft Sans Serif"/>
              </a:rPr>
              <a:t>nhừ…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thì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làm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cho GI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càng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tăng.</a:t>
            </a:r>
          </a:p>
          <a:p>
            <a:pPr marL="175260" indent="-163195">
              <a:lnSpc>
                <a:spcPct val="100000"/>
              </a:lnSpc>
              <a:spcBef>
                <a:spcPts val="1200"/>
              </a:spcBef>
              <a:buChar char="*"/>
              <a:tabLst>
                <a:tab pos="175895" algn="l"/>
              </a:tabLst>
            </a:pPr>
            <a:r>
              <a:rPr sz="2000" spc="45" dirty="0">
                <a:latin typeface="Microsoft Sans Serif"/>
                <a:cs typeface="Microsoft Sans Serif"/>
              </a:rPr>
              <a:t>Thực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phẩm </a:t>
            </a:r>
            <a:r>
              <a:rPr sz="2000" spc="55" dirty="0">
                <a:latin typeface="Microsoft Sans Serif"/>
                <a:cs typeface="Microsoft Sans Serif"/>
              </a:rPr>
              <a:t>chứa</a:t>
            </a:r>
            <a:r>
              <a:rPr sz="2000" dirty="0">
                <a:latin typeface="Microsoft Sans Serif"/>
                <a:cs typeface="Microsoft Sans Serif"/>
              </a:rPr>
              <a:t> chất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100" dirty="0">
                <a:latin typeface="Microsoft Sans Serif"/>
                <a:cs typeface="Microsoft Sans Serif"/>
              </a:rPr>
              <a:t>xơ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sẽ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làm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giảm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chỉ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số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GI.</a:t>
            </a:r>
          </a:p>
          <a:p>
            <a:pPr marL="12700" marR="292100">
              <a:lnSpc>
                <a:spcPct val="150000"/>
              </a:lnSpc>
              <a:spcBef>
                <a:spcPts val="5"/>
              </a:spcBef>
              <a:buChar char="*"/>
              <a:tabLst>
                <a:tab pos="180340" algn="l"/>
                <a:tab pos="6778625" algn="l"/>
                <a:tab pos="7188834" algn="l"/>
              </a:tabLst>
            </a:pPr>
            <a:r>
              <a:rPr lang="en-US" sz="2000" dirty="0" smtClean="0">
                <a:latin typeface="Microsoft Sans Serif"/>
                <a:cs typeface="Microsoft Sans Serif"/>
              </a:rPr>
              <a:t> </a:t>
            </a:r>
            <a:r>
              <a:rPr sz="2000" dirty="0" err="1" smtClean="0">
                <a:latin typeface="Microsoft Sans Serif"/>
                <a:cs typeface="Microsoft Sans Serif"/>
              </a:rPr>
              <a:t>Ăn</a:t>
            </a:r>
            <a:r>
              <a:rPr sz="2000" dirty="0" smtClean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đa dạng nhiều </a:t>
            </a:r>
            <a:r>
              <a:rPr sz="2000" spc="40" dirty="0">
                <a:latin typeface="Microsoft Sans Serif"/>
                <a:cs typeface="Microsoft Sans Serif"/>
              </a:rPr>
              <a:t>thực </a:t>
            </a:r>
            <a:r>
              <a:rPr sz="2000" spc="-5" dirty="0">
                <a:latin typeface="Microsoft Sans Serif"/>
                <a:cs typeface="Microsoft Sans Serif"/>
              </a:rPr>
              <a:t>phẩm </a:t>
            </a:r>
            <a:r>
              <a:rPr sz="2000" dirty="0">
                <a:latin typeface="Microsoft Sans Serif"/>
                <a:cs typeface="Microsoft Sans Serif"/>
              </a:rPr>
              <a:t>trong một </a:t>
            </a:r>
            <a:r>
              <a:rPr sz="2000" spc="70" dirty="0">
                <a:latin typeface="Microsoft Sans Serif"/>
                <a:cs typeface="Microsoft Sans Serif"/>
              </a:rPr>
              <a:t>bữa </a:t>
            </a:r>
            <a:r>
              <a:rPr sz="2000" spc="-5" dirty="0">
                <a:latin typeface="Microsoft Sans Serif"/>
                <a:cs typeface="Microsoft Sans Serif"/>
              </a:rPr>
              <a:t>ăn </a:t>
            </a:r>
            <a:r>
              <a:rPr sz="2000" dirty="0">
                <a:latin typeface="Microsoft Sans Serif"/>
                <a:cs typeface="Microsoft Sans Serif"/>
              </a:rPr>
              <a:t>(có </a:t>
            </a:r>
            <a:r>
              <a:rPr sz="2000" spc="-5" dirty="0">
                <a:latin typeface="Microsoft Sans Serif"/>
                <a:cs typeface="Microsoft Sans Serif"/>
              </a:rPr>
              <a:t>bột </a:t>
            </a:r>
            <a:r>
              <a:rPr sz="2000" spc="70" dirty="0">
                <a:latin typeface="Microsoft Sans Serif"/>
                <a:cs typeface="Microsoft Sans Serif"/>
              </a:rPr>
              <a:t>đường, </a:t>
            </a:r>
            <a:r>
              <a:rPr sz="2000" spc="-5" dirty="0">
                <a:latin typeface="Microsoft Sans Serif"/>
                <a:cs typeface="Microsoft Sans Serif"/>
              </a:rPr>
              <a:t>đạm,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béo,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rau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220" dirty="0">
                <a:latin typeface="Microsoft Sans Serif"/>
                <a:cs typeface="Microsoft Sans Serif"/>
              </a:rPr>
              <a:t>củ…)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tác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ngăn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cản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hấp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thu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đường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nhanh	</a:t>
            </a:r>
            <a:r>
              <a:rPr sz="2000" dirty="0">
                <a:latin typeface="Wingdings"/>
                <a:cs typeface="Wingdings"/>
              </a:rPr>
              <a:t>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Microsoft Sans Serif"/>
                <a:cs typeface="Microsoft Sans Serif"/>
              </a:rPr>
              <a:t>GI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của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bữa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ăn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giảm.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3792" y="430148"/>
            <a:ext cx="4838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Chỉ</a:t>
            </a:r>
            <a:r>
              <a:rPr spc="30" dirty="0"/>
              <a:t> </a:t>
            </a:r>
            <a:r>
              <a:rPr dirty="0"/>
              <a:t>số</a:t>
            </a:r>
            <a:r>
              <a:rPr spc="20" dirty="0"/>
              <a:t> </a:t>
            </a:r>
            <a:r>
              <a:rPr spc="95" dirty="0"/>
              <a:t>đường</a:t>
            </a:r>
            <a:r>
              <a:rPr spc="30" dirty="0"/>
              <a:t> </a:t>
            </a:r>
            <a:r>
              <a:rPr spc="-5" dirty="0"/>
              <a:t>huyết</a:t>
            </a:r>
            <a:r>
              <a:rPr spc="30" dirty="0"/>
              <a:t> </a:t>
            </a:r>
            <a:r>
              <a:rPr dirty="0"/>
              <a:t>của</a:t>
            </a:r>
            <a:r>
              <a:rPr spc="15" dirty="0"/>
              <a:t> </a:t>
            </a:r>
            <a:r>
              <a:rPr spc="50" dirty="0"/>
              <a:t>thực</a:t>
            </a:r>
            <a:r>
              <a:rPr spc="20" dirty="0"/>
              <a:t> </a:t>
            </a:r>
            <a:r>
              <a:rPr spc="-5" dirty="0"/>
              <a:t>phẩm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" y="30479"/>
            <a:ext cx="9125712" cy="682751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30478"/>
            <a:ext cx="9140952" cy="682751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52400"/>
              <a:ext cx="8839200" cy="6553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850" y="4798314"/>
              <a:ext cx="2809240" cy="288290"/>
            </a:xfrm>
            <a:custGeom>
              <a:avLst/>
              <a:gdLst/>
              <a:ahLst/>
              <a:cxnLst/>
              <a:rect l="l" t="t" r="r" b="b"/>
              <a:pathLst>
                <a:path w="2809240" h="288289">
                  <a:moveTo>
                    <a:pt x="0" y="288036"/>
                  </a:moveTo>
                  <a:lnTo>
                    <a:pt x="2808732" y="288036"/>
                  </a:lnTo>
                  <a:lnTo>
                    <a:pt x="2808732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" y="0"/>
            <a:ext cx="9116567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" y="-65530"/>
            <a:ext cx="9121139" cy="684733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7"/>
            <a:ext cx="9144000" cy="684123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" y="0"/>
            <a:ext cx="9133332" cy="68564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0"/>
            <a:ext cx="913638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540" y="5595315"/>
            <a:ext cx="1784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E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1400kcal</a:t>
            </a:r>
            <a:endParaRPr sz="2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207" y="832180"/>
            <a:ext cx="2616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10" dirty="0"/>
              <a:t> </a:t>
            </a:r>
            <a:r>
              <a:rPr spc="-5" dirty="0"/>
              <a:t>Chất</a:t>
            </a:r>
            <a:r>
              <a:rPr spc="20" dirty="0"/>
              <a:t> </a:t>
            </a:r>
            <a:r>
              <a:rPr spc="-5" dirty="0"/>
              <a:t>béo</a:t>
            </a:r>
            <a:r>
              <a:rPr spc="30" dirty="0"/>
              <a:t> </a:t>
            </a:r>
            <a:r>
              <a:rPr spc="-10" dirty="0"/>
              <a:t>(Lipid):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207" y="1211427"/>
            <a:ext cx="7823200" cy="5055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66370" indent="-154305">
              <a:lnSpc>
                <a:spcPct val="100000"/>
              </a:lnSpc>
              <a:spcBef>
                <a:spcPts val="13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Nguồn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gốc: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2082164" algn="l"/>
              </a:tabLst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Nguồn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gốc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ĐV:	</a:t>
            </a:r>
            <a:r>
              <a:rPr sz="2000" spc="-5" dirty="0">
                <a:latin typeface="Microsoft Sans Serif"/>
                <a:cs typeface="Microsoft Sans Serif"/>
              </a:rPr>
              <a:t>thịt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mỡ,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100" dirty="0">
                <a:latin typeface="Microsoft Sans Serif"/>
                <a:cs typeface="Microsoft Sans Serif"/>
              </a:rPr>
              <a:t>mỡ</a:t>
            </a:r>
            <a:r>
              <a:rPr sz="2000" dirty="0">
                <a:latin typeface="Microsoft Sans Serif"/>
                <a:cs typeface="Microsoft Sans Serif"/>
              </a:rPr>
              <a:t> cá, </a:t>
            </a:r>
            <a:r>
              <a:rPr sz="2000" spc="65" dirty="0">
                <a:latin typeface="Microsoft Sans Serif"/>
                <a:cs typeface="Microsoft Sans Serif"/>
              </a:rPr>
              <a:t>bơ,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sữa,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phomat,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lòng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đỏ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trứng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gà.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Nguồn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gốc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TV: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dầu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thực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vật,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lạc,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vừng,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đậu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tương,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hạt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dẻ,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sôcôla.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Chất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béo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bão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hòa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nhiều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trong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TP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có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nguồn</a:t>
            </a:r>
            <a:r>
              <a:rPr sz="2000" spc="-5" dirty="0">
                <a:latin typeface="Microsoft Sans Serif"/>
                <a:cs typeface="Microsoft Sans Serif"/>
              </a:rPr>
              <a:t> gốc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ĐV.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Chất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béo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 </a:t>
            </a:r>
            <a:r>
              <a:rPr sz="2000" spc="-5" dirty="0">
                <a:latin typeface="Microsoft Sans Serif"/>
                <a:cs typeface="Microsoft Sans Serif"/>
              </a:rPr>
              <a:t>bão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hòa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 </a:t>
            </a:r>
            <a:r>
              <a:rPr sz="2000" spc="-5" dirty="0">
                <a:latin typeface="Microsoft Sans Serif"/>
                <a:cs typeface="Microsoft Sans Serif"/>
              </a:rPr>
              <a:t>nhiều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trong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TP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có</a:t>
            </a:r>
            <a:r>
              <a:rPr sz="20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nguồn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gốc</a:t>
            </a:r>
            <a:r>
              <a:rPr sz="20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TV</a:t>
            </a:r>
            <a:r>
              <a:rPr sz="2000" spc="-65" dirty="0"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  <a:p>
            <a:pPr marL="12700" marR="20320">
              <a:lnSpc>
                <a:spcPts val="3600"/>
              </a:lnSpc>
              <a:spcBef>
                <a:spcPts val="320"/>
              </a:spcBef>
            </a:pPr>
            <a:r>
              <a:rPr sz="2000" dirty="0">
                <a:latin typeface="Microsoft Sans Serif"/>
                <a:cs typeface="Microsoft Sans Serif"/>
              </a:rPr>
              <a:t>+ </a:t>
            </a:r>
            <a:r>
              <a:rPr sz="2000" spc="-5" dirty="0">
                <a:latin typeface="Microsoft Sans Serif"/>
                <a:cs typeface="Microsoft Sans Serif"/>
              </a:rPr>
              <a:t>Chất bột </a:t>
            </a:r>
            <a:r>
              <a:rPr sz="2000" spc="85" dirty="0">
                <a:latin typeface="Microsoft Sans Serif"/>
                <a:cs typeface="Microsoft Sans Serif"/>
              </a:rPr>
              <a:t>đường </a:t>
            </a:r>
            <a:r>
              <a:rPr sz="2000" dirty="0">
                <a:latin typeface="Microsoft Sans Serif"/>
                <a:cs typeface="Microsoft Sans Serif"/>
              </a:rPr>
              <a:t>và chất </a:t>
            </a:r>
            <a:r>
              <a:rPr sz="2000" spc="-5" dirty="0">
                <a:latin typeface="Microsoft Sans Serif"/>
                <a:cs typeface="Microsoft Sans Serif"/>
              </a:rPr>
              <a:t>đạm </a:t>
            </a:r>
            <a:r>
              <a:rPr sz="2000" dirty="0">
                <a:latin typeface="Microsoft Sans Serif"/>
                <a:cs typeface="Microsoft Sans Serif"/>
              </a:rPr>
              <a:t>trong </a:t>
            </a:r>
            <a:r>
              <a:rPr sz="2000" spc="100" dirty="0">
                <a:latin typeface="Microsoft Sans Serif"/>
                <a:cs typeface="Microsoft Sans Serif"/>
              </a:rPr>
              <a:t>cơ </a:t>
            </a:r>
            <a:r>
              <a:rPr sz="2000" dirty="0">
                <a:latin typeface="Microsoft Sans Serif"/>
                <a:cs typeface="Microsoft Sans Serif"/>
              </a:rPr>
              <a:t>thể có thể chuyển thành </a:t>
            </a:r>
            <a:r>
              <a:rPr sz="2000" spc="-5" dirty="0">
                <a:latin typeface="Microsoft Sans Serif"/>
                <a:cs typeface="Microsoft Sans Serif"/>
              </a:rPr>
              <a:t>acid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béo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nhưng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 thể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tổng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hợp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acid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béo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</a:t>
            </a:r>
            <a:r>
              <a:rPr sz="2000" spc="5" dirty="0">
                <a:latin typeface="Microsoft Sans Serif"/>
                <a:cs typeface="Microsoft Sans Serif"/>
              </a:rPr>
              <a:t> no.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88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Nhu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cầu: </a:t>
            </a:r>
            <a:r>
              <a:rPr sz="2000" spc="-5" dirty="0">
                <a:latin typeface="Microsoft Sans Serif"/>
                <a:cs typeface="Microsoft Sans Serif"/>
              </a:rPr>
              <a:t>20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25%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tổng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trong </a:t>
            </a:r>
            <a:r>
              <a:rPr sz="2000" spc="-5" dirty="0">
                <a:latin typeface="Microsoft Sans Serif"/>
                <a:cs typeface="Microsoft Sans Serif"/>
              </a:rPr>
              <a:t>đó: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2388870" algn="l"/>
              </a:tabLst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Chất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béo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bão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hòa	</a:t>
            </a:r>
            <a:r>
              <a:rPr sz="2000" dirty="0">
                <a:latin typeface="Microsoft Sans Serif"/>
                <a:cs typeface="Microsoft Sans Serif"/>
              </a:rPr>
              <a:t>&lt;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10%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tổng </a:t>
            </a:r>
            <a:r>
              <a:rPr sz="2000" spc="-5" dirty="0">
                <a:latin typeface="Microsoft Sans Serif"/>
                <a:cs typeface="Microsoft Sans Serif"/>
              </a:rPr>
              <a:t>năng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lượng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1655445" algn="l"/>
              </a:tabLst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Cholesterol	</a:t>
            </a:r>
            <a:r>
              <a:rPr sz="2000" dirty="0">
                <a:latin typeface="Microsoft Sans Serif"/>
                <a:cs typeface="Microsoft Sans Serif"/>
              </a:rPr>
              <a:t>&lt;</a:t>
            </a:r>
            <a:r>
              <a:rPr sz="2000" spc="-15" dirty="0">
                <a:latin typeface="Microsoft Sans Serif"/>
                <a:cs typeface="Microsoft Sans Serif"/>
              </a:rPr>
              <a:t> 300mg/ngày.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Wingdings"/>
                <a:cs typeface="Wingdings"/>
              </a:rPr>
              <a:t>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Lựa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chọn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TP: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547" y="904747"/>
            <a:ext cx="3024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Chất</a:t>
            </a:r>
            <a:r>
              <a:rPr spc="20" dirty="0"/>
              <a:t> </a:t>
            </a:r>
            <a:r>
              <a:rPr spc="-5" dirty="0"/>
              <a:t>đạm</a:t>
            </a:r>
            <a:r>
              <a:rPr spc="10" dirty="0"/>
              <a:t> </a:t>
            </a:r>
            <a:r>
              <a:rPr spc="-5" dirty="0"/>
              <a:t>(Protein):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444" y="1283309"/>
            <a:ext cx="7517765" cy="4598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66370" indent="-154305">
              <a:lnSpc>
                <a:spcPct val="100000"/>
              </a:lnSpc>
              <a:spcBef>
                <a:spcPts val="1300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Nguồn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gốc: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Nguồn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gốc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ĐV: </a:t>
            </a:r>
            <a:r>
              <a:rPr sz="2000" spc="-5" dirty="0">
                <a:latin typeface="Microsoft Sans Serif"/>
                <a:cs typeface="Microsoft Sans Serif"/>
              </a:rPr>
              <a:t>Thịt,</a:t>
            </a:r>
            <a:r>
              <a:rPr sz="2000" dirty="0">
                <a:latin typeface="Microsoft Sans Serif"/>
                <a:cs typeface="Microsoft Sans Serif"/>
              </a:rPr>
              <a:t> cá,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trứng,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sữa,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tôm, cua,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ốc, </a:t>
            </a:r>
            <a:r>
              <a:rPr sz="2000" spc="-5" dirty="0">
                <a:latin typeface="Microsoft Sans Serif"/>
                <a:cs typeface="Microsoft Sans Serif"/>
              </a:rPr>
              <a:t>hến,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869" dirty="0">
                <a:latin typeface="Microsoft Sans Serif"/>
                <a:cs typeface="Microsoft Sans Serif"/>
              </a:rPr>
              <a:t>…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Nguồn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TV: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đậu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đỗ,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lạc,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vừng,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gạo,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869" dirty="0">
                <a:latin typeface="Microsoft Sans Serif"/>
                <a:cs typeface="Microsoft Sans Serif"/>
              </a:rPr>
              <a:t>…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Nhu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cầu: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15 - </a:t>
            </a:r>
            <a:r>
              <a:rPr sz="2000" spc="-5" dirty="0">
                <a:latin typeface="Microsoft Sans Serif"/>
                <a:cs typeface="Microsoft Sans Serif"/>
              </a:rPr>
              <a:t>20% </a:t>
            </a:r>
            <a:r>
              <a:rPr sz="2000" dirty="0">
                <a:latin typeface="Microsoft Sans Serif"/>
                <a:cs typeface="Microsoft Sans Serif"/>
              </a:rPr>
              <a:t>tổng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</a:t>
            </a:r>
            <a:endParaRPr sz="2000">
              <a:latin typeface="Microsoft Sans Serif"/>
              <a:cs typeface="Microsoft Sans Serif"/>
            </a:endParaRPr>
          </a:p>
          <a:p>
            <a:pPr marL="12700" marR="382905">
              <a:lnSpc>
                <a:spcPct val="150000"/>
              </a:lnSpc>
              <a:spcBef>
                <a:spcPts val="5"/>
              </a:spcBef>
              <a:tabLst>
                <a:tab pos="1175385" algn="l"/>
              </a:tabLst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Protein	</a:t>
            </a:r>
            <a:r>
              <a:rPr sz="2000" spc="-5" dirty="0">
                <a:latin typeface="Microsoft Sans Serif"/>
                <a:cs typeface="Microsoft Sans Serif"/>
              </a:rPr>
              <a:t>1g-1,2g/kg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cân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nặng/ </a:t>
            </a:r>
            <a:r>
              <a:rPr sz="2000" spc="-5" dirty="0">
                <a:latin typeface="Microsoft Sans Serif"/>
                <a:cs typeface="Microsoft Sans Serif"/>
              </a:rPr>
              <a:t>ngày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đối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với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BN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ĐTĐ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 có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Proteine </a:t>
            </a:r>
            <a:r>
              <a:rPr sz="2000" spc="-5" dirty="0">
                <a:latin typeface="Microsoft Sans Serif"/>
                <a:cs typeface="Microsoft Sans Serif"/>
              </a:rPr>
              <a:t>niệu,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 có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suy thận.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ts val="3600"/>
              </a:lnSpc>
              <a:spcBef>
                <a:spcPts val="320"/>
              </a:spcBef>
              <a:tabLst>
                <a:tab pos="3883660" algn="l"/>
              </a:tabLst>
            </a:pP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biến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chứng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thận: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protein	</a:t>
            </a:r>
            <a:r>
              <a:rPr sz="2000" dirty="0">
                <a:latin typeface="Microsoft Sans Serif"/>
                <a:cs typeface="Microsoft Sans Serif"/>
              </a:rPr>
              <a:t>0,8g/kg cân </a:t>
            </a:r>
            <a:r>
              <a:rPr sz="2000" spc="-15" dirty="0">
                <a:latin typeface="Microsoft Sans Serif"/>
                <a:cs typeface="Microsoft Sans Serif"/>
              </a:rPr>
              <a:t>nặng/ngày, </a:t>
            </a:r>
            <a:r>
              <a:rPr sz="2000" spc="-5" dirty="0">
                <a:latin typeface="Microsoft Sans Serif"/>
                <a:cs typeface="Microsoft Sans Serif"/>
              </a:rPr>
              <a:t>tùy </a:t>
            </a:r>
            <a:r>
              <a:rPr sz="2000" spc="55" dirty="0">
                <a:latin typeface="Microsoft Sans Serif"/>
                <a:cs typeface="Microsoft Sans Serif"/>
              </a:rPr>
              <a:t>từng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giai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đoạn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suy thận, </a:t>
            </a:r>
            <a:r>
              <a:rPr sz="2000" spc="75" dirty="0">
                <a:latin typeface="Microsoft Sans Serif"/>
                <a:cs typeface="Microsoft Sans Serif"/>
              </a:rPr>
              <a:t>mức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protein </a:t>
            </a:r>
            <a:r>
              <a:rPr sz="2000" dirty="0">
                <a:latin typeface="Microsoft Sans Serif"/>
                <a:cs typeface="Microsoft Sans Serif"/>
              </a:rPr>
              <a:t>sẽ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được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chỉnh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phù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hợp.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000" dirty="0">
                <a:latin typeface="Wingdings"/>
                <a:cs typeface="Wingdings"/>
              </a:rPr>
              <a:t>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Lựa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chọn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TP: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1192784"/>
            <a:ext cx="5760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</a:t>
            </a:r>
            <a:r>
              <a:rPr spc="20" dirty="0"/>
              <a:t> </a:t>
            </a:r>
            <a:r>
              <a:rPr spc="-35" dirty="0"/>
              <a:t>Vi</a:t>
            </a:r>
            <a:r>
              <a:rPr spc="35" dirty="0"/>
              <a:t> </a:t>
            </a:r>
            <a:r>
              <a:rPr dirty="0"/>
              <a:t>chất</a:t>
            </a:r>
            <a:r>
              <a:rPr spc="20" dirty="0"/>
              <a:t> </a:t>
            </a:r>
            <a:r>
              <a:rPr spc="-10" dirty="0"/>
              <a:t>dinh</a:t>
            </a:r>
            <a:r>
              <a:rPr spc="35" dirty="0"/>
              <a:t> </a:t>
            </a:r>
            <a:r>
              <a:rPr spc="80" dirty="0"/>
              <a:t>dưỡng</a:t>
            </a:r>
            <a:r>
              <a:rPr sz="2000" spc="80" dirty="0">
                <a:solidFill>
                  <a:srgbClr val="000000"/>
                </a:solidFill>
              </a:rPr>
              <a:t>:</a:t>
            </a:r>
            <a:r>
              <a:rPr sz="2000" spc="3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vitamin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và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muối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khoáng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66370" indent="-154305">
              <a:lnSpc>
                <a:spcPct val="100000"/>
              </a:lnSpc>
              <a:spcBef>
                <a:spcPts val="1300"/>
              </a:spcBef>
              <a:buChar char="-"/>
              <a:tabLst>
                <a:tab pos="167005" algn="l"/>
              </a:tabLst>
            </a:pPr>
            <a:r>
              <a:rPr dirty="0"/>
              <a:t>Có</a:t>
            </a:r>
            <a:r>
              <a:rPr spc="10" dirty="0"/>
              <a:t> </a:t>
            </a:r>
            <a:r>
              <a:rPr spc="-5" dirty="0"/>
              <a:t>nhiều</a:t>
            </a:r>
            <a:r>
              <a:rPr spc="25" dirty="0"/>
              <a:t> </a:t>
            </a:r>
            <a:r>
              <a:rPr spc="-5" dirty="0"/>
              <a:t>trong</a:t>
            </a:r>
            <a:r>
              <a:rPr dirty="0"/>
              <a:t> rau</a:t>
            </a:r>
            <a:r>
              <a:rPr spc="-5" dirty="0"/>
              <a:t> </a:t>
            </a:r>
            <a:r>
              <a:rPr dirty="0"/>
              <a:t>và</a:t>
            </a:r>
            <a:r>
              <a:rPr spc="20" dirty="0"/>
              <a:t> </a:t>
            </a:r>
            <a:r>
              <a:rPr spc="-5" dirty="0"/>
              <a:t>trái</a:t>
            </a:r>
            <a:r>
              <a:rPr spc="15" dirty="0"/>
              <a:t> </a:t>
            </a:r>
            <a:r>
              <a:rPr spc="-35" dirty="0"/>
              <a:t>cây,</a:t>
            </a:r>
            <a:r>
              <a:rPr spc="5" dirty="0"/>
              <a:t> </a:t>
            </a:r>
            <a:r>
              <a:rPr dirty="0"/>
              <a:t>nên</a:t>
            </a:r>
            <a:r>
              <a:rPr spc="10" dirty="0"/>
              <a:t> </a:t>
            </a:r>
            <a:r>
              <a:rPr spc="114" dirty="0"/>
              <a:t>sử</a:t>
            </a:r>
            <a:r>
              <a:rPr dirty="0"/>
              <a:t> dụng</a:t>
            </a:r>
            <a:r>
              <a:rPr spc="15" dirty="0"/>
              <a:t> </a:t>
            </a:r>
            <a:r>
              <a:rPr spc="-5" dirty="0"/>
              <a:t>vi</a:t>
            </a:r>
            <a:r>
              <a:rPr spc="25" dirty="0"/>
              <a:t> </a:t>
            </a:r>
            <a:r>
              <a:rPr dirty="0"/>
              <a:t>chất</a:t>
            </a:r>
            <a:r>
              <a:rPr spc="-5" dirty="0"/>
              <a:t> </a:t>
            </a:r>
            <a:r>
              <a:rPr dirty="0"/>
              <a:t>có</a:t>
            </a:r>
            <a:r>
              <a:rPr spc="10" dirty="0"/>
              <a:t> </a:t>
            </a:r>
            <a:r>
              <a:rPr dirty="0"/>
              <a:t>trong </a:t>
            </a:r>
            <a:r>
              <a:rPr spc="75" dirty="0"/>
              <a:t>tự</a:t>
            </a:r>
            <a:r>
              <a:rPr spc="-5" dirty="0"/>
              <a:t> nhiên</a:t>
            </a:r>
          </a:p>
          <a:p>
            <a:pPr marL="161925" indent="-149860">
              <a:lnSpc>
                <a:spcPct val="100000"/>
              </a:lnSpc>
              <a:spcBef>
                <a:spcPts val="1200"/>
              </a:spcBef>
              <a:buChar char="-"/>
              <a:tabLst>
                <a:tab pos="162560" algn="l"/>
              </a:tabLst>
            </a:pPr>
            <a:r>
              <a:rPr spc="-20" dirty="0"/>
              <a:t>Trái</a:t>
            </a:r>
            <a:r>
              <a:rPr spc="-5" dirty="0"/>
              <a:t> </a:t>
            </a:r>
            <a:r>
              <a:rPr dirty="0"/>
              <a:t>cây:</a:t>
            </a:r>
            <a:r>
              <a:rPr spc="-5" dirty="0"/>
              <a:t> </a:t>
            </a:r>
            <a:r>
              <a:rPr dirty="0"/>
              <a:t>Là</a:t>
            </a:r>
            <a:r>
              <a:rPr spc="5" dirty="0"/>
              <a:t> </a:t>
            </a:r>
            <a:r>
              <a:rPr dirty="0"/>
              <a:t>nguồn cung</a:t>
            </a:r>
            <a:r>
              <a:rPr spc="-10" dirty="0"/>
              <a:t> </a:t>
            </a:r>
            <a:r>
              <a:rPr dirty="0"/>
              <a:t>cấp </a:t>
            </a:r>
            <a:r>
              <a:rPr spc="-5" dirty="0"/>
              <a:t>vitamin</a:t>
            </a:r>
            <a:r>
              <a:rPr spc="5" dirty="0"/>
              <a:t> </a:t>
            </a:r>
            <a:r>
              <a:rPr spc="20" dirty="0"/>
              <a:t>chính.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/>
              <a:t>+</a:t>
            </a:r>
            <a:r>
              <a:rPr spc="10" dirty="0"/>
              <a:t> </a:t>
            </a:r>
            <a:r>
              <a:rPr dirty="0"/>
              <a:t>Nên</a:t>
            </a:r>
            <a:r>
              <a:rPr spc="10" dirty="0"/>
              <a:t> </a:t>
            </a:r>
            <a:r>
              <a:rPr spc="-5" dirty="0"/>
              <a:t>ăn</a:t>
            </a:r>
            <a:r>
              <a:rPr spc="10" dirty="0"/>
              <a:t> </a:t>
            </a:r>
            <a:r>
              <a:rPr spc="-5" dirty="0"/>
              <a:t>nguyên</a:t>
            </a:r>
            <a:r>
              <a:rPr spc="10" dirty="0"/>
              <a:t> </a:t>
            </a:r>
            <a:r>
              <a:rPr spc="-5" dirty="0"/>
              <a:t>múi,</a:t>
            </a:r>
            <a:r>
              <a:rPr dirty="0"/>
              <a:t> </a:t>
            </a:r>
            <a:r>
              <a:rPr spc="-5" dirty="0"/>
              <a:t>nguyên</a:t>
            </a:r>
            <a:r>
              <a:rPr spc="10" dirty="0"/>
              <a:t> </a:t>
            </a:r>
            <a:r>
              <a:rPr spc="-5" dirty="0"/>
              <a:t>miếng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/>
              <a:t>+</a:t>
            </a:r>
            <a:r>
              <a:rPr spc="10" dirty="0"/>
              <a:t> </a:t>
            </a:r>
            <a:r>
              <a:rPr dirty="0"/>
              <a:t>Không</a:t>
            </a:r>
            <a:r>
              <a:rPr spc="10" dirty="0"/>
              <a:t> </a:t>
            </a:r>
            <a:r>
              <a:rPr spc="-5" dirty="0"/>
              <a:t>nên</a:t>
            </a:r>
            <a:r>
              <a:rPr spc="10" dirty="0"/>
              <a:t> </a:t>
            </a:r>
            <a:r>
              <a:rPr spc="-5" dirty="0"/>
              <a:t>ăn</a:t>
            </a:r>
            <a:r>
              <a:rPr spc="10" dirty="0"/>
              <a:t> </a:t>
            </a:r>
            <a:r>
              <a:rPr spc="-5" dirty="0"/>
              <a:t>hoa</a:t>
            </a:r>
            <a:r>
              <a:rPr spc="10" dirty="0"/>
              <a:t> </a:t>
            </a:r>
            <a:r>
              <a:rPr spc="-5" dirty="0"/>
              <a:t>quả</a:t>
            </a:r>
            <a:r>
              <a:rPr spc="10" dirty="0"/>
              <a:t> </a:t>
            </a:r>
            <a:r>
              <a:rPr spc="-5" dirty="0"/>
              <a:t>quá</a:t>
            </a:r>
            <a:r>
              <a:rPr spc="20" dirty="0"/>
              <a:t> </a:t>
            </a:r>
            <a:r>
              <a:rPr dirty="0"/>
              <a:t>20% </a:t>
            </a:r>
            <a:r>
              <a:rPr spc="75" dirty="0"/>
              <a:t>mức</a:t>
            </a:r>
            <a:r>
              <a:rPr spc="5" dirty="0"/>
              <a:t> </a:t>
            </a:r>
            <a:r>
              <a:rPr dirty="0"/>
              <a:t>E</a:t>
            </a:r>
            <a:r>
              <a:rPr spc="25" dirty="0"/>
              <a:t> </a:t>
            </a:r>
            <a:r>
              <a:rPr dirty="0"/>
              <a:t>hàng ngày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/>
              <a:t>+</a:t>
            </a:r>
            <a:r>
              <a:rPr spc="5" dirty="0"/>
              <a:t> </a:t>
            </a:r>
            <a:r>
              <a:rPr dirty="0"/>
              <a:t>Chọn </a:t>
            </a:r>
            <a:r>
              <a:rPr spc="45" dirty="0"/>
              <a:t>những</a:t>
            </a:r>
            <a:r>
              <a:rPr spc="10" dirty="0"/>
              <a:t> </a:t>
            </a:r>
            <a:r>
              <a:rPr spc="-5" dirty="0"/>
              <a:t>trái</a:t>
            </a:r>
            <a:r>
              <a:rPr spc="5" dirty="0"/>
              <a:t> </a:t>
            </a:r>
            <a:r>
              <a:rPr dirty="0"/>
              <a:t>cây</a:t>
            </a:r>
            <a:r>
              <a:rPr spc="5" dirty="0"/>
              <a:t> </a:t>
            </a:r>
            <a:r>
              <a:rPr dirty="0"/>
              <a:t>có</a:t>
            </a:r>
            <a:r>
              <a:rPr spc="10" dirty="0"/>
              <a:t> </a:t>
            </a:r>
            <a:r>
              <a:rPr dirty="0"/>
              <a:t>GI thấp:</a:t>
            </a:r>
            <a:r>
              <a:rPr spc="-15" dirty="0"/>
              <a:t> </a:t>
            </a:r>
            <a:r>
              <a:rPr spc="-5" dirty="0"/>
              <a:t>ổi,</a:t>
            </a:r>
            <a:r>
              <a:rPr spc="20" dirty="0"/>
              <a:t> </a:t>
            </a:r>
            <a:r>
              <a:rPr spc="-10" dirty="0"/>
              <a:t>lê,</a:t>
            </a:r>
            <a:r>
              <a:rPr spc="10" dirty="0"/>
              <a:t> </a:t>
            </a:r>
            <a:r>
              <a:rPr dirty="0"/>
              <a:t>táo,</a:t>
            </a:r>
            <a:r>
              <a:rPr spc="-5" dirty="0"/>
              <a:t> </a:t>
            </a:r>
            <a:r>
              <a:rPr dirty="0"/>
              <a:t>cam.</a:t>
            </a: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/>
              <a:t>+</a:t>
            </a:r>
            <a:r>
              <a:rPr spc="10" dirty="0"/>
              <a:t> </a:t>
            </a:r>
            <a:r>
              <a:rPr dirty="0"/>
              <a:t>Ăn</a:t>
            </a:r>
            <a:r>
              <a:rPr spc="15" dirty="0"/>
              <a:t> </a:t>
            </a:r>
            <a:r>
              <a:rPr spc="75" dirty="0"/>
              <a:t>vừa</a:t>
            </a:r>
            <a:r>
              <a:rPr spc="5" dirty="0"/>
              <a:t> </a:t>
            </a:r>
            <a:r>
              <a:rPr spc="-5" dirty="0"/>
              <a:t>phải</a:t>
            </a:r>
            <a:r>
              <a:rPr spc="25" dirty="0"/>
              <a:t> </a:t>
            </a:r>
            <a:r>
              <a:rPr spc="-5" dirty="0"/>
              <a:t>trái</a:t>
            </a:r>
            <a:r>
              <a:rPr spc="5" dirty="0"/>
              <a:t> </a:t>
            </a:r>
            <a:r>
              <a:rPr dirty="0"/>
              <a:t>cây có</a:t>
            </a:r>
            <a:r>
              <a:rPr spc="20" dirty="0"/>
              <a:t> </a:t>
            </a:r>
            <a:r>
              <a:rPr dirty="0"/>
              <a:t>GI trung</a:t>
            </a:r>
            <a:r>
              <a:rPr spc="5" dirty="0"/>
              <a:t> </a:t>
            </a:r>
            <a:r>
              <a:rPr spc="15" dirty="0"/>
              <a:t>bình:</a:t>
            </a:r>
            <a:r>
              <a:rPr spc="-10" dirty="0"/>
              <a:t> </a:t>
            </a:r>
            <a:r>
              <a:rPr spc="-5" dirty="0"/>
              <a:t>chuối,</a:t>
            </a:r>
            <a:r>
              <a:rPr spc="5" dirty="0"/>
              <a:t> </a:t>
            </a:r>
            <a:r>
              <a:rPr spc="-5" dirty="0"/>
              <a:t>đu</a:t>
            </a:r>
            <a:r>
              <a:rPr spc="10" dirty="0"/>
              <a:t> </a:t>
            </a:r>
            <a:r>
              <a:rPr dirty="0"/>
              <a:t>đủ.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/>
              <a:t>+</a:t>
            </a:r>
            <a:r>
              <a:rPr spc="10" dirty="0"/>
              <a:t> </a:t>
            </a:r>
            <a:r>
              <a:rPr dirty="0"/>
              <a:t>Hạn</a:t>
            </a:r>
            <a:r>
              <a:rPr spc="5" dirty="0"/>
              <a:t> </a:t>
            </a:r>
            <a:r>
              <a:rPr dirty="0"/>
              <a:t>chế </a:t>
            </a:r>
            <a:r>
              <a:rPr spc="-5" dirty="0"/>
              <a:t>trái</a:t>
            </a:r>
            <a:r>
              <a:rPr spc="10" dirty="0"/>
              <a:t> </a:t>
            </a:r>
            <a:r>
              <a:rPr dirty="0"/>
              <a:t>cây</a:t>
            </a:r>
            <a:r>
              <a:rPr spc="10" dirty="0"/>
              <a:t> </a:t>
            </a:r>
            <a:r>
              <a:rPr dirty="0"/>
              <a:t>có</a:t>
            </a:r>
            <a:r>
              <a:rPr spc="30" dirty="0"/>
              <a:t> </a:t>
            </a:r>
            <a:r>
              <a:rPr dirty="0"/>
              <a:t>GI</a:t>
            </a:r>
            <a:r>
              <a:rPr spc="-10" dirty="0"/>
              <a:t> </a:t>
            </a:r>
            <a:r>
              <a:rPr dirty="0"/>
              <a:t>cao: </a:t>
            </a:r>
            <a:r>
              <a:rPr spc="70" dirty="0"/>
              <a:t>dưa</a:t>
            </a:r>
            <a:r>
              <a:rPr spc="15" dirty="0"/>
              <a:t> </a:t>
            </a:r>
            <a:r>
              <a:rPr spc="-5" dirty="0"/>
              <a:t>hấu, vải,</a:t>
            </a:r>
            <a:r>
              <a:rPr spc="20" dirty="0"/>
              <a:t> </a:t>
            </a:r>
            <a:r>
              <a:rPr dirty="0"/>
              <a:t>nhãn,</a:t>
            </a:r>
            <a:r>
              <a:rPr spc="-10" dirty="0"/>
              <a:t> </a:t>
            </a:r>
            <a:r>
              <a:rPr spc="-5" dirty="0"/>
              <a:t>xoài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754" y="806551"/>
            <a:ext cx="8148320" cy="5055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300"/>
              </a:spcBef>
              <a:buAutoNum type="arabicPeriod" startAt="5"/>
              <a:tabLst>
                <a:tab pos="293370" algn="l"/>
              </a:tabLst>
            </a:pP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Muối</a:t>
            </a:r>
            <a:r>
              <a:rPr sz="2000" b="1" spc="-5" dirty="0">
                <a:latin typeface="Arial"/>
                <a:cs typeface="Arial"/>
              </a:rPr>
              <a:t>: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&lt;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5g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muối/ngày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(2,000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Na/ngày)</a:t>
            </a:r>
            <a:endParaRPr sz="2000">
              <a:latin typeface="Microsoft Sans Serif"/>
              <a:cs typeface="Microsoft Sans Serif"/>
            </a:endParaRPr>
          </a:p>
          <a:p>
            <a:pPr marL="292735" indent="-280670">
              <a:lnSpc>
                <a:spcPct val="100000"/>
              </a:lnSpc>
              <a:spcBef>
                <a:spcPts val="1200"/>
              </a:spcBef>
              <a:buAutoNum type="arabicPeriod" startAt="5"/>
              <a:tabLst>
                <a:tab pos="293370" algn="l"/>
              </a:tabLst>
            </a:pP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Đồ</a:t>
            </a:r>
            <a:r>
              <a:rPr sz="20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uống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có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FF0000"/>
                </a:solidFill>
                <a:latin typeface="Microsoft Sans Serif"/>
                <a:cs typeface="Microsoft Sans Serif"/>
              </a:rPr>
              <a:t>chứa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cồn: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50000"/>
              </a:lnSpc>
              <a:buChar char="-"/>
              <a:tabLst>
                <a:tab pos="167005" algn="l"/>
              </a:tabLst>
            </a:pPr>
            <a:r>
              <a:rPr sz="2000" spc="70" dirty="0">
                <a:latin typeface="Microsoft Sans Serif"/>
                <a:cs typeface="Microsoft Sans Serif"/>
              </a:rPr>
              <a:t>Rượu,</a:t>
            </a:r>
            <a:r>
              <a:rPr sz="2000" spc="-10" dirty="0">
                <a:latin typeface="Microsoft Sans Serif"/>
                <a:cs typeface="Microsoft Sans Serif"/>
              </a:rPr>
              <a:t> bia: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không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quá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1-2 </a:t>
            </a:r>
            <a:r>
              <a:rPr sz="2000" spc="65" dirty="0">
                <a:latin typeface="Microsoft Sans Serif"/>
                <a:cs typeface="Microsoft Sans Serif"/>
              </a:rPr>
              <a:t>đơn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vị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rượu.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Một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đơn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vị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rượu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chứa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10g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cồn,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tương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đương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120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mL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rượu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vang,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300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mL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bia,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hoặc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30mL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rượu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mạnh.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110" dirty="0">
                <a:latin typeface="Microsoft Sans Serif"/>
                <a:cs typeface="Microsoft Sans Serif"/>
              </a:rPr>
              <a:t>Nước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ngọt,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110" dirty="0">
                <a:latin typeface="Microsoft Sans Serif"/>
                <a:cs typeface="Microsoft Sans Serif"/>
              </a:rPr>
              <a:t>nước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giải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khát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ga:</a:t>
            </a:r>
            <a:r>
              <a:rPr sz="2000" spc="-10" dirty="0">
                <a:latin typeface="Microsoft Sans Serif"/>
                <a:cs typeface="Microsoft Sans Serif"/>
              </a:rPr>
              <a:t> loại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105" dirty="0">
                <a:latin typeface="Microsoft Sans Serif"/>
                <a:cs typeface="Microsoft Sans Serif"/>
              </a:rPr>
              <a:t>nước</a:t>
            </a:r>
            <a:r>
              <a:rPr sz="2000" dirty="0">
                <a:latin typeface="Microsoft Sans Serif"/>
                <a:cs typeface="Microsoft Sans Serif"/>
              </a:rPr>
              <a:t> không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hoặc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ít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đường.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7.</a:t>
            </a:r>
            <a:r>
              <a:rPr sz="20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Chất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FF0000"/>
                </a:solidFill>
                <a:latin typeface="Microsoft Sans Serif"/>
                <a:cs typeface="Microsoft Sans Serif"/>
              </a:rPr>
              <a:t>xơ</a:t>
            </a:r>
            <a:r>
              <a:rPr sz="20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:</a:t>
            </a:r>
            <a:endParaRPr sz="2000">
              <a:latin typeface="Microsoft Sans Serif"/>
              <a:cs typeface="Microsoft Sans Serif"/>
            </a:endParaRPr>
          </a:p>
          <a:p>
            <a:pPr marL="12700" marR="182245">
              <a:lnSpc>
                <a:spcPct val="150000"/>
              </a:lnSpc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Chất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100" dirty="0">
                <a:latin typeface="Microsoft Sans Serif"/>
                <a:cs typeface="Microsoft Sans Serif"/>
              </a:rPr>
              <a:t>xơ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=&gt; chậm tốc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tiêu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hóa,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giảm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hấp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cholesterol,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chống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100" dirty="0">
                <a:latin typeface="Microsoft Sans Serif"/>
                <a:cs typeface="Microsoft Sans Serif"/>
              </a:rPr>
              <a:t>xơ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vữa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mạch,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hòa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động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170" dirty="0">
                <a:latin typeface="Microsoft Sans Serif"/>
                <a:cs typeface="Microsoft Sans Serif"/>
              </a:rPr>
              <a:t>ruột…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Chất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95" dirty="0">
                <a:latin typeface="Microsoft Sans Serif"/>
                <a:cs typeface="Microsoft Sans Serif"/>
              </a:rPr>
              <a:t>xơ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nhiều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trong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 </a:t>
            </a:r>
            <a:r>
              <a:rPr sz="2000" spc="-5" dirty="0">
                <a:latin typeface="Microsoft Sans Serif"/>
                <a:cs typeface="Microsoft Sans Serif"/>
              </a:rPr>
              <a:t>phần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như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vỏ,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dây,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lá,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hạt,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875" dirty="0">
                <a:latin typeface="Microsoft Sans Serif"/>
                <a:cs typeface="Microsoft Sans Serif"/>
              </a:rPr>
              <a:t>…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của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loại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Microsoft Sans Serif"/>
                <a:cs typeface="Microsoft Sans Serif"/>
              </a:rPr>
              <a:t>cây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lấy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quả,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rau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xanh và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ngũ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cốc.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Nhu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cầu: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20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30g/ngày.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108" y="1078484"/>
            <a:ext cx="4497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Cơ</a:t>
            </a:r>
            <a:r>
              <a:rPr spc="10" dirty="0"/>
              <a:t> </a:t>
            </a:r>
            <a:r>
              <a:rPr dirty="0"/>
              <a:t>cấu</a:t>
            </a:r>
            <a:r>
              <a:rPr spc="20" dirty="0"/>
              <a:t> </a:t>
            </a:r>
            <a:r>
              <a:rPr spc="85" dirty="0"/>
              <a:t>bữa</a:t>
            </a:r>
            <a:r>
              <a:rPr spc="45" dirty="0"/>
              <a:t> </a:t>
            </a:r>
            <a:r>
              <a:rPr spc="-5" dirty="0"/>
              <a:t>ăn:</a:t>
            </a:r>
            <a:r>
              <a:rPr spc="20" dirty="0"/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cần</a:t>
            </a:r>
            <a:r>
              <a:rPr u="heavy" spc="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cá</a:t>
            </a:r>
            <a:r>
              <a:rPr u="heavy" spc="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nhân</a:t>
            </a:r>
            <a:r>
              <a:rPr u="heavy" spc="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hóa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473" y="2120239"/>
            <a:ext cx="7844790" cy="27692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66370" indent="-154305">
              <a:lnSpc>
                <a:spcPct val="100000"/>
              </a:lnSpc>
              <a:spcBef>
                <a:spcPts val="13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BN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cần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duy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trì</a:t>
            </a:r>
            <a:r>
              <a:rPr sz="2000" dirty="0">
                <a:latin typeface="Microsoft Sans Serif"/>
                <a:cs typeface="Microsoft Sans Serif"/>
              </a:rPr>
              <a:t> 3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bữa</a:t>
            </a:r>
            <a:r>
              <a:rPr sz="2000" spc="-5" dirty="0">
                <a:latin typeface="Microsoft Sans Serif"/>
                <a:cs typeface="Microsoft Sans Serif"/>
              </a:rPr>
              <a:t> ăn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chính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trong </a:t>
            </a:r>
            <a:r>
              <a:rPr sz="2000" spc="-30" dirty="0">
                <a:latin typeface="Microsoft Sans Serif"/>
                <a:cs typeface="Microsoft Sans Serif"/>
              </a:rPr>
              <a:t>ngày,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bữa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phụ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cần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nhân hóa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BN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kiểm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soát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tốt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đường</a:t>
            </a:r>
            <a:r>
              <a:rPr sz="2000" spc="-5" dirty="0">
                <a:latin typeface="Microsoft Sans Serif"/>
                <a:cs typeface="Microsoft Sans Serif"/>
              </a:rPr>
              <a:t> huyết</a:t>
            </a:r>
            <a:r>
              <a:rPr sz="2000" dirty="0">
                <a:latin typeface="Microsoft Sans Serif"/>
                <a:cs typeface="Microsoft Sans Serif"/>
              </a:rPr>
              <a:t> không khuyến cáo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chia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nhỏ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bữa</a:t>
            </a:r>
            <a:r>
              <a:rPr sz="2000" spc="-5" dirty="0">
                <a:latin typeface="Microsoft Sans Serif"/>
                <a:cs typeface="Microsoft Sans Serif"/>
              </a:rPr>
              <a:t> ăn.</a:t>
            </a:r>
            <a:endParaRPr sz="2000">
              <a:latin typeface="Microsoft Sans Serif"/>
              <a:cs typeface="Microsoft Sans Serif"/>
            </a:endParaRPr>
          </a:p>
          <a:p>
            <a:pPr marL="12700" marR="81915">
              <a:lnSpc>
                <a:spcPts val="3600"/>
              </a:lnSpc>
              <a:spcBef>
                <a:spcPts val="32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BN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tập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TDTT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cường</a:t>
            </a:r>
            <a:r>
              <a:rPr sz="2000" spc="-5" dirty="0">
                <a:latin typeface="Microsoft Sans Serif"/>
                <a:cs typeface="Microsoft Sans Serif"/>
              </a:rPr>
              <a:t> độ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cao </a:t>
            </a:r>
            <a:r>
              <a:rPr sz="2000" spc="-5" dirty="0">
                <a:latin typeface="Microsoft Sans Serif"/>
                <a:cs typeface="Microsoft Sans Serif"/>
              </a:rPr>
              <a:t>nên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bữa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phụ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trước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luyện,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bổ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sung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thêm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trong </a:t>
            </a:r>
            <a:r>
              <a:rPr sz="2000" spc="-5" dirty="0">
                <a:latin typeface="Microsoft Sans Serif"/>
                <a:cs typeface="Microsoft Sans Serif"/>
              </a:rPr>
              <a:t>khi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luyện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nếu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thời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gian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tập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luyện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kéo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dài.</a:t>
            </a:r>
            <a:endParaRPr sz="2000">
              <a:latin typeface="Microsoft Sans Serif"/>
              <a:cs typeface="Microsoft Sans Serif"/>
            </a:endParaRPr>
          </a:p>
          <a:p>
            <a:pPr marL="12700" marR="633730">
              <a:lnSpc>
                <a:spcPts val="3600"/>
              </a:lnSpc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BN có </a:t>
            </a:r>
            <a:r>
              <a:rPr sz="2000" spc="-5" dirty="0">
                <a:latin typeface="Microsoft Sans Serif"/>
                <a:cs typeface="Microsoft Sans Serif"/>
              </a:rPr>
              <a:t>bệnh </a:t>
            </a:r>
            <a:r>
              <a:rPr sz="2000" spc="-10" dirty="0">
                <a:latin typeface="Microsoft Sans Serif"/>
                <a:cs typeface="Microsoft Sans Serif"/>
              </a:rPr>
              <a:t>lý </a:t>
            </a:r>
            <a:r>
              <a:rPr sz="2000" spc="-5" dirty="0">
                <a:latin typeface="Microsoft Sans Serif"/>
                <a:cs typeface="Microsoft Sans Serif"/>
              </a:rPr>
              <a:t>gan, </a:t>
            </a:r>
            <a:r>
              <a:rPr sz="2000" dirty="0">
                <a:latin typeface="Microsoft Sans Serif"/>
                <a:cs typeface="Microsoft Sans Serif"/>
              </a:rPr>
              <a:t>thận, </a:t>
            </a:r>
            <a:r>
              <a:rPr sz="2000" spc="114" dirty="0">
                <a:latin typeface="Microsoft Sans Serif"/>
                <a:cs typeface="Microsoft Sans Serif"/>
              </a:rPr>
              <a:t>sử </a:t>
            </a:r>
            <a:r>
              <a:rPr sz="2000" dirty="0">
                <a:latin typeface="Microsoft Sans Serif"/>
                <a:cs typeface="Microsoft Sans Serif"/>
              </a:rPr>
              <a:t>dụng thuốc </a:t>
            </a:r>
            <a:r>
              <a:rPr sz="2000" spc="25" dirty="0">
                <a:latin typeface="Microsoft Sans Serif"/>
                <a:cs typeface="Microsoft Sans Serif"/>
              </a:rPr>
              <a:t>kích </a:t>
            </a:r>
            <a:r>
              <a:rPr sz="2000" spc="15" dirty="0">
                <a:latin typeface="Microsoft Sans Serif"/>
                <a:cs typeface="Microsoft Sans Serif"/>
              </a:rPr>
              <a:t>thích </a:t>
            </a:r>
            <a:r>
              <a:rPr sz="2000" spc="-10" dirty="0">
                <a:latin typeface="Microsoft Sans Serif"/>
                <a:cs typeface="Microsoft Sans Serif"/>
              </a:rPr>
              <a:t>insulin, </a:t>
            </a:r>
            <a:r>
              <a:rPr sz="2000" spc="-5" dirty="0">
                <a:latin typeface="Microsoft Sans Serif"/>
                <a:cs typeface="Microsoft Sans Serif"/>
              </a:rPr>
              <a:t>tiêm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insulin: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chỉnh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bữa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ăn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hợp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lý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1124711"/>
            <a:ext cx="7775448" cy="453694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7272" y="544448"/>
            <a:ext cx="2417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Sử</a:t>
            </a:r>
            <a:r>
              <a:rPr spc="-5" dirty="0"/>
              <a:t> dụng</a:t>
            </a:r>
            <a:r>
              <a:rPr spc="10" dirty="0"/>
              <a:t> </a:t>
            </a:r>
            <a:r>
              <a:rPr spc="85" dirty="0"/>
              <a:t>bữa</a:t>
            </a:r>
            <a:r>
              <a:rPr spc="5" dirty="0"/>
              <a:t> </a:t>
            </a:r>
            <a:r>
              <a:rPr spc="-5" dirty="0"/>
              <a:t>phụ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563471"/>
            <a:ext cx="8236584" cy="4598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66370" indent="-154305">
              <a:lnSpc>
                <a:spcPct val="100000"/>
              </a:lnSpc>
              <a:spcBef>
                <a:spcPts val="13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Không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114" dirty="0">
                <a:latin typeface="Microsoft Sans Serif"/>
                <a:cs typeface="Microsoft Sans Serif"/>
              </a:rPr>
              <a:t>sử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dụng</a:t>
            </a:r>
            <a:r>
              <a:rPr sz="2000" dirty="0">
                <a:latin typeface="Microsoft Sans Serif"/>
                <a:cs typeface="Microsoft Sans Serif"/>
              </a:rPr>
              <a:t> các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TP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tăng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nhanh :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bánh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mỳ,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khoai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nướng,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869" dirty="0">
                <a:latin typeface="Microsoft Sans Serif"/>
                <a:cs typeface="Microsoft Sans Serif"/>
              </a:rPr>
              <a:t>…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ts val="3600"/>
              </a:lnSpc>
              <a:spcBef>
                <a:spcPts val="32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BN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thói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quen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ăn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bữa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phụ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nên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lựa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chọn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dưa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chuột </a:t>
            </a:r>
            <a:r>
              <a:rPr sz="2000" spc="-5" dirty="0">
                <a:latin typeface="Microsoft Sans Serif"/>
                <a:cs typeface="Microsoft Sans Serif"/>
              </a:rPr>
              <a:t>(nhiều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xơ,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nước,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ít</a:t>
            </a:r>
            <a:r>
              <a:rPr sz="2000" spc="-5" dirty="0">
                <a:latin typeface="Microsoft Sans Serif"/>
                <a:cs typeface="Microsoft Sans Serif"/>
              </a:rPr>
              <a:t> bột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đường)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88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Nên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114" dirty="0">
                <a:latin typeface="Microsoft Sans Serif"/>
                <a:cs typeface="Microsoft Sans Serif"/>
              </a:rPr>
              <a:t>sử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dụng</a:t>
            </a:r>
            <a:r>
              <a:rPr sz="2000" dirty="0">
                <a:latin typeface="Microsoft Sans Serif"/>
                <a:cs typeface="Microsoft Sans Serif"/>
              </a:rPr>
              <a:t> các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sản</a:t>
            </a:r>
            <a:r>
              <a:rPr sz="2000" spc="-5" dirty="0">
                <a:latin typeface="Microsoft Sans Serif"/>
                <a:cs typeface="Microsoft Sans Serif"/>
              </a:rPr>
              <a:t> phẩm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dành</a:t>
            </a:r>
            <a:r>
              <a:rPr sz="2000" dirty="0">
                <a:latin typeface="Microsoft Sans Serif"/>
                <a:cs typeface="Microsoft Sans Serif"/>
              </a:rPr>
              <a:t> cho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BN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ĐTĐ: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bánh,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sữa,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ngũ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cốc.</a:t>
            </a:r>
            <a:endParaRPr sz="2000">
              <a:latin typeface="Microsoft Sans Serif"/>
              <a:cs typeface="Microsoft Sans Serif"/>
            </a:endParaRPr>
          </a:p>
          <a:p>
            <a:pPr marL="12700" marR="81280">
              <a:lnSpc>
                <a:spcPts val="3600"/>
              </a:lnSpc>
              <a:spcBef>
                <a:spcPts val="32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BN </a:t>
            </a:r>
            <a:r>
              <a:rPr sz="2000" spc="50" dirty="0">
                <a:latin typeface="Microsoft Sans Serif"/>
                <a:cs typeface="Microsoft Sans Serif"/>
              </a:rPr>
              <a:t>thừa </a:t>
            </a:r>
            <a:r>
              <a:rPr sz="2000" dirty="0">
                <a:latin typeface="Microsoft Sans Serif"/>
                <a:cs typeface="Microsoft Sans Serif"/>
              </a:rPr>
              <a:t>cân </a:t>
            </a:r>
            <a:r>
              <a:rPr sz="2000" spc="-5" dirty="0">
                <a:latin typeface="Microsoft Sans Serif"/>
                <a:cs typeface="Microsoft Sans Serif"/>
              </a:rPr>
              <a:t>hoặc đang </a:t>
            </a:r>
            <a:r>
              <a:rPr sz="2000" dirty="0">
                <a:latin typeface="Microsoft Sans Serif"/>
                <a:cs typeface="Microsoft Sans Serif"/>
              </a:rPr>
              <a:t>trong </a:t>
            </a:r>
            <a:r>
              <a:rPr sz="2000" spc="-5" dirty="0">
                <a:latin typeface="Microsoft Sans Serif"/>
                <a:cs typeface="Microsoft Sans Serif"/>
              </a:rPr>
              <a:t>quá </a:t>
            </a:r>
            <a:r>
              <a:rPr sz="2000" spc="20" dirty="0">
                <a:latin typeface="Microsoft Sans Serif"/>
                <a:cs typeface="Microsoft Sans Serif"/>
              </a:rPr>
              <a:t>trình </a:t>
            </a:r>
            <a:r>
              <a:rPr sz="2000" spc="-5" dirty="0">
                <a:latin typeface="Microsoft Sans Serif"/>
                <a:cs typeface="Microsoft Sans Serif"/>
              </a:rPr>
              <a:t>giảm </a:t>
            </a:r>
            <a:r>
              <a:rPr sz="2000" dirty="0">
                <a:latin typeface="Microsoft Sans Serif"/>
                <a:cs typeface="Microsoft Sans Serif"/>
              </a:rPr>
              <a:t>cân, </a:t>
            </a:r>
            <a:r>
              <a:rPr sz="2000" spc="-5" dirty="0">
                <a:latin typeface="Microsoft Sans Serif"/>
                <a:cs typeface="Microsoft Sans Serif"/>
              </a:rPr>
              <a:t>nếu </a:t>
            </a:r>
            <a:r>
              <a:rPr sz="2000" spc="50" dirty="0">
                <a:latin typeface="Microsoft Sans Serif"/>
                <a:cs typeface="Microsoft Sans Serif"/>
              </a:rPr>
              <a:t>giữa </a:t>
            </a:r>
            <a:r>
              <a:rPr sz="2000" dirty="0">
                <a:latin typeface="Microsoft Sans Serif"/>
                <a:cs typeface="Microsoft Sans Serif"/>
              </a:rPr>
              <a:t>các </a:t>
            </a:r>
            <a:r>
              <a:rPr sz="2000" spc="70" dirty="0">
                <a:latin typeface="Microsoft Sans Serif"/>
                <a:cs typeface="Microsoft Sans Serif"/>
              </a:rPr>
              <a:t>bữa </a:t>
            </a:r>
            <a:r>
              <a:rPr sz="2000" spc="-5" dirty="0">
                <a:latin typeface="Microsoft Sans Serif"/>
                <a:cs typeface="Microsoft Sans Serif"/>
              </a:rPr>
              <a:t>ăn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đường</a:t>
            </a:r>
            <a:r>
              <a:rPr sz="2000" spc="-5" dirty="0">
                <a:latin typeface="Microsoft Sans Serif"/>
                <a:cs typeface="Microsoft Sans Serif"/>
              </a:rPr>
              <a:t> huyết</a:t>
            </a:r>
            <a:r>
              <a:rPr sz="2000" dirty="0">
                <a:latin typeface="Microsoft Sans Serif"/>
                <a:cs typeface="Microsoft Sans Serif"/>
              </a:rPr>
              <a:t> thấp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nên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báo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bác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sĩ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để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chỉnh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cho </a:t>
            </a:r>
            <a:r>
              <a:rPr sz="2000" spc="-5" dirty="0">
                <a:latin typeface="Microsoft Sans Serif"/>
                <a:cs typeface="Microsoft Sans Serif"/>
              </a:rPr>
              <a:t>phù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35" dirty="0">
                <a:latin typeface="Microsoft Sans Serif"/>
                <a:cs typeface="Microsoft Sans Serif"/>
              </a:rPr>
              <a:t>hợp.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88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bữa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phụ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chỉ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nên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chiếm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10-15%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tổng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số E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trong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ngày.</a:t>
            </a:r>
            <a:endParaRPr sz="2000">
              <a:latin typeface="Microsoft Sans Serif"/>
              <a:cs typeface="Microsoft Sans Serif"/>
            </a:endParaRPr>
          </a:p>
          <a:p>
            <a:pPr marL="161925" indent="-149860">
              <a:lnSpc>
                <a:spcPct val="100000"/>
              </a:lnSpc>
              <a:spcBef>
                <a:spcPts val="1200"/>
              </a:spcBef>
              <a:buChar char="-"/>
              <a:tabLst>
                <a:tab pos="162560" algn="l"/>
              </a:tabLst>
            </a:pPr>
            <a:r>
              <a:rPr sz="2000" spc="45" dirty="0">
                <a:latin typeface="Microsoft Sans Serif"/>
                <a:cs typeface="Microsoft Sans Serif"/>
              </a:rPr>
              <a:t>Thời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điểm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bữa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phụ: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bữa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phụ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vào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cuối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buổi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chiều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hoặc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trước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khi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đi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ngủ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Microsoft Sans Serif"/>
                <a:cs typeface="Microsoft Sans Serif"/>
              </a:rPr>
              <a:t>chỉ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được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thực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hiện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nếu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nguy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100" dirty="0">
                <a:latin typeface="Microsoft Sans Serif"/>
                <a:cs typeface="Microsoft Sans Serif"/>
              </a:rPr>
              <a:t>cơ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hạ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đường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huyết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cuối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buổi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chiều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hoặc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70" dirty="0">
                <a:latin typeface="Microsoft Sans Serif"/>
                <a:cs typeface="Microsoft Sans Serif"/>
              </a:rPr>
              <a:t>nửa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đêm.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140708" y="2205227"/>
            <a:ext cx="1800225" cy="2664460"/>
          </a:xfrm>
          <a:custGeom>
            <a:avLst/>
            <a:gdLst/>
            <a:ahLst/>
            <a:cxnLst/>
            <a:rect l="l" t="t" r="r" b="b"/>
            <a:pathLst>
              <a:path w="1800225" h="2664460">
                <a:moveTo>
                  <a:pt x="0" y="1331976"/>
                </a:moveTo>
                <a:lnTo>
                  <a:pt x="831" y="1274201"/>
                </a:lnTo>
                <a:lnTo>
                  <a:pt x="3303" y="1217054"/>
                </a:lnTo>
                <a:lnTo>
                  <a:pt x="7382" y="1160586"/>
                </a:lnTo>
                <a:lnTo>
                  <a:pt x="13034" y="1104846"/>
                </a:lnTo>
                <a:lnTo>
                  <a:pt x="20226" y="1049884"/>
                </a:lnTo>
                <a:lnTo>
                  <a:pt x="28922" y="995751"/>
                </a:lnTo>
                <a:lnTo>
                  <a:pt x="39091" y="942496"/>
                </a:lnTo>
                <a:lnTo>
                  <a:pt x="50697" y="890170"/>
                </a:lnTo>
                <a:lnTo>
                  <a:pt x="63707" y="838821"/>
                </a:lnTo>
                <a:lnTo>
                  <a:pt x="78088" y="788501"/>
                </a:lnTo>
                <a:lnTo>
                  <a:pt x="93805" y="739260"/>
                </a:lnTo>
                <a:lnTo>
                  <a:pt x="110825" y="691146"/>
                </a:lnTo>
                <a:lnTo>
                  <a:pt x="129114" y="644211"/>
                </a:lnTo>
                <a:lnTo>
                  <a:pt x="148638" y="598504"/>
                </a:lnTo>
                <a:lnTo>
                  <a:pt x="169364" y="554076"/>
                </a:lnTo>
                <a:lnTo>
                  <a:pt x="191257" y="510975"/>
                </a:lnTo>
                <a:lnTo>
                  <a:pt x="214284" y="469253"/>
                </a:lnTo>
                <a:lnTo>
                  <a:pt x="238411" y="428959"/>
                </a:lnTo>
                <a:lnTo>
                  <a:pt x="263604" y="390143"/>
                </a:lnTo>
                <a:lnTo>
                  <a:pt x="289829" y="352856"/>
                </a:lnTo>
                <a:lnTo>
                  <a:pt x="317054" y="317147"/>
                </a:lnTo>
                <a:lnTo>
                  <a:pt x="345243" y="283066"/>
                </a:lnTo>
                <a:lnTo>
                  <a:pt x="374363" y="250663"/>
                </a:lnTo>
                <a:lnTo>
                  <a:pt x="404381" y="219988"/>
                </a:lnTo>
                <a:lnTo>
                  <a:pt x="435262" y="191092"/>
                </a:lnTo>
                <a:lnTo>
                  <a:pt x="466972" y="164024"/>
                </a:lnTo>
                <a:lnTo>
                  <a:pt x="499479" y="138833"/>
                </a:lnTo>
                <a:lnTo>
                  <a:pt x="532748" y="115572"/>
                </a:lnTo>
                <a:lnTo>
                  <a:pt x="566745" y="94288"/>
                </a:lnTo>
                <a:lnTo>
                  <a:pt x="601437" y="75032"/>
                </a:lnTo>
                <a:lnTo>
                  <a:pt x="636789" y="57855"/>
                </a:lnTo>
                <a:lnTo>
                  <a:pt x="672769" y="42805"/>
                </a:lnTo>
                <a:lnTo>
                  <a:pt x="709342" y="29934"/>
                </a:lnTo>
                <a:lnTo>
                  <a:pt x="746474" y="19291"/>
                </a:lnTo>
                <a:lnTo>
                  <a:pt x="784132" y="10926"/>
                </a:lnTo>
                <a:lnTo>
                  <a:pt x="822282" y="4889"/>
                </a:lnTo>
                <a:lnTo>
                  <a:pt x="860889" y="1230"/>
                </a:lnTo>
                <a:lnTo>
                  <a:pt x="899921" y="0"/>
                </a:lnTo>
                <a:lnTo>
                  <a:pt x="938954" y="1230"/>
                </a:lnTo>
                <a:lnTo>
                  <a:pt x="977561" y="4889"/>
                </a:lnTo>
                <a:lnTo>
                  <a:pt x="1015711" y="10926"/>
                </a:lnTo>
                <a:lnTo>
                  <a:pt x="1053369" y="19291"/>
                </a:lnTo>
                <a:lnTo>
                  <a:pt x="1090501" y="29934"/>
                </a:lnTo>
                <a:lnTo>
                  <a:pt x="1127074" y="42805"/>
                </a:lnTo>
                <a:lnTo>
                  <a:pt x="1163054" y="57855"/>
                </a:lnTo>
                <a:lnTo>
                  <a:pt x="1198406" y="75032"/>
                </a:lnTo>
                <a:lnTo>
                  <a:pt x="1233098" y="94288"/>
                </a:lnTo>
                <a:lnTo>
                  <a:pt x="1267095" y="115572"/>
                </a:lnTo>
                <a:lnTo>
                  <a:pt x="1300364" y="138833"/>
                </a:lnTo>
                <a:lnTo>
                  <a:pt x="1332871" y="164024"/>
                </a:lnTo>
                <a:lnTo>
                  <a:pt x="1364581" y="191092"/>
                </a:lnTo>
                <a:lnTo>
                  <a:pt x="1395462" y="219988"/>
                </a:lnTo>
                <a:lnTo>
                  <a:pt x="1425480" y="250663"/>
                </a:lnTo>
                <a:lnTo>
                  <a:pt x="1454600" y="283066"/>
                </a:lnTo>
                <a:lnTo>
                  <a:pt x="1482789" y="317147"/>
                </a:lnTo>
                <a:lnTo>
                  <a:pt x="1510014" y="352856"/>
                </a:lnTo>
                <a:lnTo>
                  <a:pt x="1536239" y="390144"/>
                </a:lnTo>
                <a:lnTo>
                  <a:pt x="1561432" y="428959"/>
                </a:lnTo>
                <a:lnTo>
                  <a:pt x="1585559" y="469253"/>
                </a:lnTo>
                <a:lnTo>
                  <a:pt x="1608586" y="510975"/>
                </a:lnTo>
                <a:lnTo>
                  <a:pt x="1630479" y="554076"/>
                </a:lnTo>
                <a:lnTo>
                  <a:pt x="1651205" y="598504"/>
                </a:lnTo>
                <a:lnTo>
                  <a:pt x="1670729" y="644211"/>
                </a:lnTo>
                <a:lnTo>
                  <a:pt x="1689018" y="691146"/>
                </a:lnTo>
                <a:lnTo>
                  <a:pt x="1706038" y="739260"/>
                </a:lnTo>
                <a:lnTo>
                  <a:pt x="1721755" y="788501"/>
                </a:lnTo>
                <a:lnTo>
                  <a:pt x="1736136" y="838821"/>
                </a:lnTo>
                <a:lnTo>
                  <a:pt x="1749146" y="890170"/>
                </a:lnTo>
                <a:lnTo>
                  <a:pt x="1760752" y="942496"/>
                </a:lnTo>
                <a:lnTo>
                  <a:pt x="1770921" y="995751"/>
                </a:lnTo>
                <a:lnTo>
                  <a:pt x="1779617" y="1049884"/>
                </a:lnTo>
                <a:lnTo>
                  <a:pt x="1786809" y="1104846"/>
                </a:lnTo>
                <a:lnTo>
                  <a:pt x="1792461" y="1160586"/>
                </a:lnTo>
                <a:lnTo>
                  <a:pt x="1796540" y="1217054"/>
                </a:lnTo>
                <a:lnTo>
                  <a:pt x="1799012" y="1274201"/>
                </a:lnTo>
                <a:lnTo>
                  <a:pt x="1799843" y="1331976"/>
                </a:lnTo>
                <a:lnTo>
                  <a:pt x="1799012" y="1389750"/>
                </a:lnTo>
                <a:lnTo>
                  <a:pt x="1796540" y="1446897"/>
                </a:lnTo>
                <a:lnTo>
                  <a:pt x="1792461" y="1503365"/>
                </a:lnTo>
                <a:lnTo>
                  <a:pt x="1786809" y="1559105"/>
                </a:lnTo>
                <a:lnTo>
                  <a:pt x="1779617" y="1614067"/>
                </a:lnTo>
                <a:lnTo>
                  <a:pt x="1770921" y="1668200"/>
                </a:lnTo>
                <a:lnTo>
                  <a:pt x="1760752" y="1721455"/>
                </a:lnTo>
                <a:lnTo>
                  <a:pt x="1749146" y="1773781"/>
                </a:lnTo>
                <a:lnTo>
                  <a:pt x="1736136" y="1825130"/>
                </a:lnTo>
                <a:lnTo>
                  <a:pt x="1721755" y="1875450"/>
                </a:lnTo>
                <a:lnTo>
                  <a:pt x="1706038" y="1924691"/>
                </a:lnTo>
                <a:lnTo>
                  <a:pt x="1689018" y="1972805"/>
                </a:lnTo>
                <a:lnTo>
                  <a:pt x="1670729" y="2019740"/>
                </a:lnTo>
                <a:lnTo>
                  <a:pt x="1651205" y="2065447"/>
                </a:lnTo>
                <a:lnTo>
                  <a:pt x="1630479" y="2109875"/>
                </a:lnTo>
                <a:lnTo>
                  <a:pt x="1608586" y="2152976"/>
                </a:lnTo>
                <a:lnTo>
                  <a:pt x="1585559" y="2194698"/>
                </a:lnTo>
                <a:lnTo>
                  <a:pt x="1561432" y="2234992"/>
                </a:lnTo>
                <a:lnTo>
                  <a:pt x="1536239" y="2273808"/>
                </a:lnTo>
                <a:lnTo>
                  <a:pt x="1510014" y="2311095"/>
                </a:lnTo>
                <a:lnTo>
                  <a:pt x="1482789" y="2346804"/>
                </a:lnTo>
                <a:lnTo>
                  <a:pt x="1454600" y="2380885"/>
                </a:lnTo>
                <a:lnTo>
                  <a:pt x="1425480" y="2413288"/>
                </a:lnTo>
                <a:lnTo>
                  <a:pt x="1395462" y="2443963"/>
                </a:lnTo>
                <a:lnTo>
                  <a:pt x="1364581" y="2472859"/>
                </a:lnTo>
                <a:lnTo>
                  <a:pt x="1332871" y="2499927"/>
                </a:lnTo>
                <a:lnTo>
                  <a:pt x="1300364" y="2525118"/>
                </a:lnTo>
                <a:lnTo>
                  <a:pt x="1267095" y="2548379"/>
                </a:lnTo>
                <a:lnTo>
                  <a:pt x="1233098" y="2569663"/>
                </a:lnTo>
                <a:lnTo>
                  <a:pt x="1198406" y="2588919"/>
                </a:lnTo>
                <a:lnTo>
                  <a:pt x="1163054" y="2606096"/>
                </a:lnTo>
                <a:lnTo>
                  <a:pt x="1127074" y="2621146"/>
                </a:lnTo>
                <a:lnTo>
                  <a:pt x="1090501" y="2634017"/>
                </a:lnTo>
                <a:lnTo>
                  <a:pt x="1053369" y="2644660"/>
                </a:lnTo>
                <a:lnTo>
                  <a:pt x="1015711" y="2653025"/>
                </a:lnTo>
                <a:lnTo>
                  <a:pt x="977561" y="2659062"/>
                </a:lnTo>
                <a:lnTo>
                  <a:pt x="938954" y="2662721"/>
                </a:lnTo>
                <a:lnTo>
                  <a:pt x="899921" y="2663952"/>
                </a:lnTo>
                <a:lnTo>
                  <a:pt x="860889" y="2662721"/>
                </a:lnTo>
                <a:lnTo>
                  <a:pt x="822282" y="2659062"/>
                </a:lnTo>
                <a:lnTo>
                  <a:pt x="784132" y="2653025"/>
                </a:lnTo>
                <a:lnTo>
                  <a:pt x="746474" y="2644660"/>
                </a:lnTo>
                <a:lnTo>
                  <a:pt x="709342" y="2634017"/>
                </a:lnTo>
                <a:lnTo>
                  <a:pt x="672769" y="2621146"/>
                </a:lnTo>
                <a:lnTo>
                  <a:pt x="636789" y="2606096"/>
                </a:lnTo>
                <a:lnTo>
                  <a:pt x="601437" y="2588919"/>
                </a:lnTo>
                <a:lnTo>
                  <a:pt x="566745" y="2569663"/>
                </a:lnTo>
                <a:lnTo>
                  <a:pt x="532748" y="2548379"/>
                </a:lnTo>
                <a:lnTo>
                  <a:pt x="499479" y="2525118"/>
                </a:lnTo>
                <a:lnTo>
                  <a:pt x="466972" y="2499927"/>
                </a:lnTo>
                <a:lnTo>
                  <a:pt x="435262" y="2472859"/>
                </a:lnTo>
                <a:lnTo>
                  <a:pt x="404381" y="2443963"/>
                </a:lnTo>
                <a:lnTo>
                  <a:pt x="374363" y="2413288"/>
                </a:lnTo>
                <a:lnTo>
                  <a:pt x="345243" y="2380885"/>
                </a:lnTo>
                <a:lnTo>
                  <a:pt x="317054" y="2346804"/>
                </a:lnTo>
                <a:lnTo>
                  <a:pt x="289829" y="2311095"/>
                </a:lnTo>
                <a:lnTo>
                  <a:pt x="263604" y="2273808"/>
                </a:lnTo>
                <a:lnTo>
                  <a:pt x="238411" y="2234992"/>
                </a:lnTo>
                <a:lnTo>
                  <a:pt x="214284" y="2194698"/>
                </a:lnTo>
                <a:lnTo>
                  <a:pt x="191257" y="2152976"/>
                </a:lnTo>
                <a:lnTo>
                  <a:pt x="169364" y="2109875"/>
                </a:lnTo>
                <a:lnTo>
                  <a:pt x="148638" y="2065447"/>
                </a:lnTo>
                <a:lnTo>
                  <a:pt x="129114" y="2019740"/>
                </a:lnTo>
                <a:lnTo>
                  <a:pt x="110825" y="1972805"/>
                </a:lnTo>
                <a:lnTo>
                  <a:pt x="93805" y="1924691"/>
                </a:lnTo>
                <a:lnTo>
                  <a:pt x="78088" y="1875450"/>
                </a:lnTo>
                <a:lnTo>
                  <a:pt x="63707" y="1825130"/>
                </a:lnTo>
                <a:lnTo>
                  <a:pt x="50697" y="1773781"/>
                </a:lnTo>
                <a:lnTo>
                  <a:pt x="39091" y="1721455"/>
                </a:lnTo>
                <a:lnTo>
                  <a:pt x="28922" y="1668200"/>
                </a:lnTo>
                <a:lnTo>
                  <a:pt x="20226" y="1614067"/>
                </a:lnTo>
                <a:lnTo>
                  <a:pt x="13034" y="1559105"/>
                </a:lnTo>
                <a:lnTo>
                  <a:pt x="7382" y="1503365"/>
                </a:lnTo>
                <a:lnTo>
                  <a:pt x="3303" y="1446897"/>
                </a:lnTo>
                <a:lnTo>
                  <a:pt x="831" y="1389750"/>
                </a:lnTo>
                <a:lnTo>
                  <a:pt x="0" y="1331976"/>
                </a:lnTo>
                <a:close/>
              </a:path>
            </a:pathLst>
          </a:custGeom>
          <a:ln w="579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398265" y="562991"/>
            <a:ext cx="4018915" cy="1228725"/>
          </a:xfrm>
          <a:custGeom>
            <a:avLst/>
            <a:gdLst/>
            <a:ahLst/>
            <a:cxnLst/>
            <a:rect l="l" t="t" r="r" b="b"/>
            <a:pathLst>
              <a:path w="4018915" h="1228725">
                <a:moveTo>
                  <a:pt x="793805" y="372872"/>
                </a:moveTo>
                <a:lnTo>
                  <a:pt x="621411" y="372872"/>
                </a:lnTo>
                <a:lnTo>
                  <a:pt x="754888" y="403225"/>
                </a:lnTo>
                <a:lnTo>
                  <a:pt x="770128" y="508254"/>
                </a:lnTo>
                <a:lnTo>
                  <a:pt x="818261" y="519175"/>
                </a:lnTo>
                <a:lnTo>
                  <a:pt x="793805" y="372872"/>
                </a:lnTo>
                <a:close/>
              </a:path>
              <a:path w="4018915" h="1228725">
                <a:moveTo>
                  <a:pt x="714501" y="160020"/>
                </a:moveTo>
                <a:lnTo>
                  <a:pt x="519557" y="451485"/>
                </a:lnTo>
                <a:lnTo>
                  <a:pt x="564388" y="461645"/>
                </a:lnTo>
                <a:lnTo>
                  <a:pt x="621411" y="372872"/>
                </a:lnTo>
                <a:lnTo>
                  <a:pt x="793805" y="372872"/>
                </a:lnTo>
                <a:lnTo>
                  <a:pt x="792617" y="365760"/>
                </a:lnTo>
                <a:lnTo>
                  <a:pt x="749554" y="365760"/>
                </a:lnTo>
                <a:lnTo>
                  <a:pt x="641350" y="341249"/>
                </a:lnTo>
                <a:lnTo>
                  <a:pt x="697611" y="255650"/>
                </a:lnTo>
                <a:lnTo>
                  <a:pt x="721864" y="213074"/>
                </a:lnTo>
                <a:lnTo>
                  <a:pt x="728726" y="198500"/>
                </a:lnTo>
                <a:lnTo>
                  <a:pt x="764659" y="198500"/>
                </a:lnTo>
                <a:lnTo>
                  <a:pt x="759968" y="170434"/>
                </a:lnTo>
                <a:lnTo>
                  <a:pt x="714501" y="160020"/>
                </a:lnTo>
                <a:close/>
              </a:path>
              <a:path w="4018915" h="1228725">
                <a:moveTo>
                  <a:pt x="518024" y="254254"/>
                </a:moveTo>
                <a:lnTo>
                  <a:pt x="307086" y="254254"/>
                </a:lnTo>
                <a:lnTo>
                  <a:pt x="367030" y="267843"/>
                </a:lnTo>
                <a:lnTo>
                  <a:pt x="374776" y="270129"/>
                </a:lnTo>
                <a:lnTo>
                  <a:pt x="404844" y="295767"/>
                </a:lnTo>
                <a:lnTo>
                  <a:pt x="422624" y="332978"/>
                </a:lnTo>
                <a:lnTo>
                  <a:pt x="460883" y="438150"/>
                </a:lnTo>
                <a:lnTo>
                  <a:pt x="514096" y="450214"/>
                </a:lnTo>
                <a:lnTo>
                  <a:pt x="478282" y="350774"/>
                </a:lnTo>
                <a:lnTo>
                  <a:pt x="459753" y="311276"/>
                </a:lnTo>
                <a:lnTo>
                  <a:pt x="430911" y="278638"/>
                </a:lnTo>
                <a:lnTo>
                  <a:pt x="459799" y="278638"/>
                </a:lnTo>
                <a:lnTo>
                  <a:pt x="473297" y="277193"/>
                </a:lnTo>
                <a:lnTo>
                  <a:pt x="490704" y="272226"/>
                </a:lnTo>
                <a:lnTo>
                  <a:pt x="505587" y="264413"/>
                </a:lnTo>
                <a:lnTo>
                  <a:pt x="518024" y="254254"/>
                </a:lnTo>
                <a:close/>
              </a:path>
              <a:path w="4018915" h="1228725">
                <a:moveTo>
                  <a:pt x="305181" y="67310"/>
                </a:moveTo>
                <a:lnTo>
                  <a:pt x="232791" y="386461"/>
                </a:lnTo>
                <a:lnTo>
                  <a:pt x="274955" y="395986"/>
                </a:lnTo>
                <a:lnTo>
                  <a:pt x="307086" y="254254"/>
                </a:lnTo>
                <a:lnTo>
                  <a:pt x="518024" y="254254"/>
                </a:lnTo>
                <a:lnTo>
                  <a:pt x="527176" y="243163"/>
                </a:lnTo>
                <a:lnTo>
                  <a:pt x="443331" y="243163"/>
                </a:lnTo>
                <a:lnTo>
                  <a:pt x="432387" y="242649"/>
                </a:lnTo>
                <a:lnTo>
                  <a:pt x="420038" y="241016"/>
                </a:lnTo>
                <a:lnTo>
                  <a:pt x="406273" y="238251"/>
                </a:lnTo>
                <a:lnTo>
                  <a:pt x="315468" y="217678"/>
                </a:lnTo>
                <a:lnTo>
                  <a:pt x="339344" y="112141"/>
                </a:lnTo>
                <a:lnTo>
                  <a:pt x="488750" y="112141"/>
                </a:lnTo>
                <a:lnTo>
                  <a:pt x="483711" y="109997"/>
                </a:lnTo>
                <a:lnTo>
                  <a:pt x="466590" y="104411"/>
                </a:lnTo>
                <a:lnTo>
                  <a:pt x="446659" y="99313"/>
                </a:lnTo>
                <a:lnTo>
                  <a:pt x="305181" y="67310"/>
                </a:lnTo>
                <a:close/>
              </a:path>
              <a:path w="4018915" h="1228725">
                <a:moveTo>
                  <a:pt x="764659" y="198500"/>
                </a:moveTo>
                <a:lnTo>
                  <a:pt x="728726" y="198500"/>
                </a:lnTo>
                <a:lnTo>
                  <a:pt x="729773" y="213314"/>
                </a:lnTo>
                <a:lnTo>
                  <a:pt x="731393" y="230139"/>
                </a:lnTo>
                <a:lnTo>
                  <a:pt x="733583" y="248989"/>
                </a:lnTo>
                <a:lnTo>
                  <a:pt x="736678" y="272288"/>
                </a:lnTo>
                <a:lnTo>
                  <a:pt x="749554" y="365760"/>
                </a:lnTo>
                <a:lnTo>
                  <a:pt x="792617" y="365760"/>
                </a:lnTo>
                <a:lnTo>
                  <a:pt x="764659" y="198500"/>
                </a:lnTo>
                <a:close/>
              </a:path>
              <a:path w="4018915" h="1228725">
                <a:moveTo>
                  <a:pt x="8509" y="0"/>
                </a:moveTo>
                <a:lnTo>
                  <a:pt x="0" y="37719"/>
                </a:lnTo>
                <a:lnTo>
                  <a:pt x="105156" y="61468"/>
                </a:lnTo>
                <a:lnTo>
                  <a:pt x="41275" y="343026"/>
                </a:lnTo>
                <a:lnTo>
                  <a:pt x="83566" y="352551"/>
                </a:lnTo>
                <a:lnTo>
                  <a:pt x="147447" y="71120"/>
                </a:lnTo>
                <a:lnTo>
                  <a:pt x="258388" y="71120"/>
                </a:lnTo>
                <a:lnTo>
                  <a:pt x="261493" y="57404"/>
                </a:lnTo>
                <a:lnTo>
                  <a:pt x="8509" y="0"/>
                </a:lnTo>
                <a:close/>
              </a:path>
              <a:path w="4018915" h="1228725">
                <a:moveTo>
                  <a:pt x="459799" y="278638"/>
                </a:moveTo>
                <a:lnTo>
                  <a:pt x="430911" y="278638"/>
                </a:lnTo>
                <a:lnTo>
                  <a:pt x="453366" y="279326"/>
                </a:lnTo>
                <a:lnTo>
                  <a:pt x="459799" y="278638"/>
                </a:lnTo>
                <a:close/>
              </a:path>
              <a:path w="4018915" h="1228725">
                <a:moveTo>
                  <a:pt x="488750" y="112141"/>
                </a:moveTo>
                <a:lnTo>
                  <a:pt x="339344" y="112141"/>
                </a:lnTo>
                <a:lnTo>
                  <a:pt x="440436" y="135000"/>
                </a:lnTo>
                <a:lnTo>
                  <a:pt x="456767" y="139646"/>
                </a:lnTo>
                <a:lnTo>
                  <a:pt x="488950" y="161417"/>
                </a:lnTo>
                <a:lnTo>
                  <a:pt x="498379" y="191260"/>
                </a:lnTo>
                <a:lnTo>
                  <a:pt x="496950" y="202311"/>
                </a:lnTo>
                <a:lnTo>
                  <a:pt x="475867" y="234051"/>
                </a:lnTo>
                <a:lnTo>
                  <a:pt x="443331" y="243163"/>
                </a:lnTo>
                <a:lnTo>
                  <a:pt x="527176" y="243163"/>
                </a:lnTo>
                <a:lnTo>
                  <a:pt x="542637" y="199147"/>
                </a:lnTo>
                <a:lnTo>
                  <a:pt x="542940" y="186245"/>
                </a:lnTo>
                <a:lnTo>
                  <a:pt x="541458" y="173533"/>
                </a:lnTo>
                <a:lnTo>
                  <a:pt x="518955" y="130157"/>
                </a:lnTo>
                <a:lnTo>
                  <a:pt x="498022" y="116083"/>
                </a:lnTo>
                <a:lnTo>
                  <a:pt x="488750" y="112141"/>
                </a:lnTo>
                <a:close/>
              </a:path>
              <a:path w="4018915" h="1228725">
                <a:moveTo>
                  <a:pt x="784364" y="108585"/>
                </a:moveTo>
                <a:lnTo>
                  <a:pt x="749935" y="108585"/>
                </a:lnTo>
                <a:lnTo>
                  <a:pt x="765556" y="151003"/>
                </a:lnTo>
                <a:lnTo>
                  <a:pt x="810006" y="161162"/>
                </a:lnTo>
                <a:lnTo>
                  <a:pt x="784364" y="108585"/>
                </a:lnTo>
                <a:close/>
              </a:path>
              <a:path w="4018915" h="1228725">
                <a:moveTo>
                  <a:pt x="733044" y="79629"/>
                </a:moveTo>
                <a:lnTo>
                  <a:pt x="672211" y="129921"/>
                </a:lnTo>
                <a:lnTo>
                  <a:pt x="717042" y="140081"/>
                </a:lnTo>
                <a:lnTo>
                  <a:pt x="749935" y="108585"/>
                </a:lnTo>
                <a:lnTo>
                  <a:pt x="784364" y="108585"/>
                </a:lnTo>
                <a:lnTo>
                  <a:pt x="774826" y="89026"/>
                </a:lnTo>
                <a:lnTo>
                  <a:pt x="733044" y="79629"/>
                </a:lnTo>
                <a:close/>
              </a:path>
              <a:path w="4018915" h="1228725">
                <a:moveTo>
                  <a:pt x="258388" y="71120"/>
                </a:moveTo>
                <a:lnTo>
                  <a:pt x="147447" y="71120"/>
                </a:lnTo>
                <a:lnTo>
                  <a:pt x="252984" y="94996"/>
                </a:lnTo>
                <a:lnTo>
                  <a:pt x="258388" y="71120"/>
                </a:lnTo>
                <a:close/>
              </a:path>
              <a:path w="4018915" h="1228725">
                <a:moveTo>
                  <a:pt x="993114" y="285114"/>
                </a:moveTo>
                <a:lnTo>
                  <a:pt x="948817" y="285114"/>
                </a:lnTo>
                <a:lnTo>
                  <a:pt x="1059561" y="573913"/>
                </a:lnTo>
                <a:lnTo>
                  <a:pt x="1102868" y="583692"/>
                </a:lnTo>
                <a:lnTo>
                  <a:pt x="1120497" y="505968"/>
                </a:lnTo>
                <a:lnTo>
                  <a:pt x="1077976" y="505968"/>
                </a:lnTo>
                <a:lnTo>
                  <a:pt x="993114" y="285114"/>
                </a:lnTo>
                <a:close/>
              </a:path>
              <a:path w="4018915" h="1228725">
                <a:moveTo>
                  <a:pt x="923798" y="207518"/>
                </a:moveTo>
                <a:lnTo>
                  <a:pt x="851408" y="526669"/>
                </a:lnTo>
                <a:lnTo>
                  <a:pt x="891921" y="535939"/>
                </a:lnTo>
                <a:lnTo>
                  <a:pt x="948817" y="285114"/>
                </a:lnTo>
                <a:lnTo>
                  <a:pt x="993114" y="285114"/>
                </a:lnTo>
                <a:lnTo>
                  <a:pt x="967105" y="217424"/>
                </a:lnTo>
                <a:lnTo>
                  <a:pt x="923798" y="207518"/>
                </a:lnTo>
                <a:close/>
              </a:path>
              <a:path w="4018915" h="1228725">
                <a:moveTo>
                  <a:pt x="1134745" y="255397"/>
                </a:moveTo>
                <a:lnTo>
                  <a:pt x="1077976" y="505968"/>
                </a:lnTo>
                <a:lnTo>
                  <a:pt x="1120497" y="505968"/>
                </a:lnTo>
                <a:lnTo>
                  <a:pt x="1175258" y="264541"/>
                </a:lnTo>
                <a:lnTo>
                  <a:pt x="1134745" y="255397"/>
                </a:lnTo>
                <a:close/>
              </a:path>
              <a:path w="4018915" h="1228725">
                <a:moveTo>
                  <a:pt x="1848222" y="555879"/>
                </a:moveTo>
                <a:lnTo>
                  <a:pt x="1637284" y="555879"/>
                </a:lnTo>
                <a:lnTo>
                  <a:pt x="1697228" y="569468"/>
                </a:lnTo>
                <a:lnTo>
                  <a:pt x="1704975" y="571754"/>
                </a:lnTo>
                <a:lnTo>
                  <a:pt x="1735042" y="597392"/>
                </a:lnTo>
                <a:lnTo>
                  <a:pt x="1752822" y="634603"/>
                </a:lnTo>
                <a:lnTo>
                  <a:pt x="1791081" y="739775"/>
                </a:lnTo>
                <a:lnTo>
                  <a:pt x="1844294" y="751839"/>
                </a:lnTo>
                <a:lnTo>
                  <a:pt x="1808480" y="652399"/>
                </a:lnTo>
                <a:lnTo>
                  <a:pt x="1789951" y="612901"/>
                </a:lnTo>
                <a:lnTo>
                  <a:pt x="1761109" y="580263"/>
                </a:lnTo>
                <a:lnTo>
                  <a:pt x="1789997" y="580263"/>
                </a:lnTo>
                <a:lnTo>
                  <a:pt x="1803495" y="578818"/>
                </a:lnTo>
                <a:lnTo>
                  <a:pt x="1820902" y="573851"/>
                </a:lnTo>
                <a:lnTo>
                  <a:pt x="1835785" y="566038"/>
                </a:lnTo>
                <a:lnTo>
                  <a:pt x="1848222" y="555879"/>
                </a:lnTo>
                <a:close/>
              </a:path>
              <a:path w="4018915" h="1228725">
                <a:moveTo>
                  <a:pt x="1635379" y="368935"/>
                </a:moveTo>
                <a:lnTo>
                  <a:pt x="1562989" y="688086"/>
                </a:lnTo>
                <a:lnTo>
                  <a:pt x="1605153" y="697611"/>
                </a:lnTo>
                <a:lnTo>
                  <a:pt x="1637284" y="555879"/>
                </a:lnTo>
                <a:lnTo>
                  <a:pt x="1848222" y="555879"/>
                </a:lnTo>
                <a:lnTo>
                  <a:pt x="1857374" y="544788"/>
                </a:lnTo>
                <a:lnTo>
                  <a:pt x="1773529" y="544788"/>
                </a:lnTo>
                <a:lnTo>
                  <a:pt x="1762585" y="544274"/>
                </a:lnTo>
                <a:lnTo>
                  <a:pt x="1750236" y="542641"/>
                </a:lnTo>
                <a:lnTo>
                  <a:pt x="1736471" y="539876"/>
                </a:lnTo>
                <a:lnTo>
                  <a:pt x="1645666" y="519303"/>
                </a:lnTo>
                <a:lnTo>
                  <a:pt x="1669542" y="413766"/>
                </a:lnTo>
                <a:lnTo>
                  <a:pt x="1818977" y="413766"/>
                </a:lnTo>
                <a:lnTo>
                  <a:pt x="1813925" y="411622"/>
                </a:lnTo>
                <a:lnTo>
                  <a:pt x="1796790" y="406036"/>
                </a:lnTo>
                <a:lnTo>
                  <a:pt x="1776857" y="400938"/>
                </a:lnTo>
                <a:lnTo>
                  <a:pt x="1635379" y="368935"/>
                </a:lnTo>
                <a:close/>
              </a:path>
              <a:path w="4018915" h="1228725">
                <a:moveTo>
                  <a:pt x="1338707" y="301625"/>
                </a:moveTo>
                <a:lnTo>
                  <a:pt x="1330198" y="339344"/>
                </a:lnTo>
                <a:lnTo>
                  <a:pt x="1435354" y="363093"/>
                </a:lnTo>
                <a:lnTo>
                  <a:pt x="1371600" y="644651"/>
                </a:lnTo>
                <a:lnTo>
                  <a:pt x="1413764" y="654176"/>
                </a:lnTo>
                <a:lnTo>
                  <a:pt x="1477645" y="372745"/>
                </a:lnTo>
                <a:lnTo>
                  <a:pt x="1588586" y="372745"/>
                </a:lnTo>
                <a:lnTo>
                  <a:pt x="1591691" y="359029"/>
                </a:lnTo>
                <a:lnTo>
                  <a:pt x="1338707" y="301625"/>
                </a:lnTo>
                <a:close/>
              </a:path>
              <a:path w="4018915" h="1228725">
                <a:moveTo>
                  <a:pt x="1789997" y="580263"/>
                </a:moveTo>
                <a:lnTo>
                  <a:pt x="1761109" y="580263"/>
                </a:lnTo>
                <a:lnTo>
                  <a:pt x="1783564" y="580951"/>
                </a:lnTo>
                <a:lnTo>
                  <a:pt x="1789997" y="580263"/>
                </a:lnTo>
                <a:close/>
              </a:path>
              <a:path w="4018915" h="1228725">
                <a:moveTo>
                  <a:pt x="1818977" y="413766"/>
                </a:moveTo>
                <a:lnTo>
                  <a:pt x="1669542" y="413766"/>
                </a:lnTo>
                <a:lnTo>
                  <a:pt x="1770634" y="436625"/>
                </a:lnTo>
                <a:lnTo>
                  <a:pt x="1786967" y="441271"/>
                </a:lnTo>
                <a:lnTo>
                  <a:pt x="1819275" y="463042"/>
                </a:lnTo>
                <a:lnTo>
                  <a:pt x="1828633" y="492885"/>
                </a:lnTo>
                <a:lnTo>
                  <a:pt x="1827276" y="503936"/>
                </a:lnTo>
                <a:lnTo>
                  <a:pt x="1806118" y="535676"/>
                </a:lnTo>
                <a:lnTo>
                  <a:pt x="1773529" y="544788"/>
                </a:lnTo>
                <a:lnTo>
                  <a:pt x="1857374" y="544788"/>
                </a:lnTo>
                <a:lnTo>
                  <a:pt x="1872853" y="500772"/>
                </a:lnTo>
                <a:lnTo>
                  <a:pt x="1873186" y="487870"/>
                </a:lnTo>
                <a:lnTo>
                  <a:pt x="1871710" y="475158"/>
                </a:lnTo>
                <a:lnTo>
                  <a:pt x="1849207" y="431782"/>
                </a:lnTo>
                <a:lnTo>
                  <a:pt x="1828274" y="417708"/>
                </a:lnTo>
                <a:lnTo>
                  <a:pt x="1818977" y="413766"/>
                </a:lnTo>
                <a:close/>
              </a:path>
              <a:path w="4018915" h="1228725">
                <a:moveTo>
                  <a:pt x="1588586" y="372745"/>
                </a:moveTo>
                <a:lnTo>
                  <a:pt x="1477645" y="372745"/>
                </a:lnTo>
                <a:lnTo>
                  <a:pt x="1583182" y="396621"/>
                </a:lnTo>
                <a:lnTo>
                  <a:pt x="1588586" y="372745"/>
                </a:lnTo>
                <a:close/>
              </a:path>
              <a:path w="4018915" h="1228725">
                <a:moveTo>
                  <a:pt x="2065662" y="463466"/>
                </a:moveTo>
                <a:lnTo>
                  <a:pt x="2005464" y="473459"/>
                </a:lnTo>
                <a:lnTo>
                  <a:pt x="1953863" y="508317"/>
                </a:lnTo>
                <a:lnTo>
                  <a:pt x="1918430" y="565658"/>
                </a:lnTo>
                <a:lnTo>
                  <a:pt x="1907286" y="602614"/>
                </a:lnTo>
                <a:lnTo>
                  <a:pt x="1902539" y="644620"/>
                </a:lnTo>
                <a:lnTo>
                  <a:pt x="1903767" y="665551"/>
                </a:lnTo>
                <a:lnTo>
                  <a:pt x="1913634" y="706627"/>
                </a:lnTo>
                <a:lnTo>
                  <a:pt x="1933791" y="742441"/>
                </a:lnTo>
                <a:lnTo>
                  <a:pt x="1963963" y="771780"/>
                </a:lnTo>
                <a:lnTo>
                  <a:pt x="2001770" y="791835"/>
                </a:lnTo>
                <a:lnTo>
                  <a:pt x="2044076" y="801572"/>
                </a:lnTo>
                <a:lnTo>
                  <a:pt x="2064670" y="802354"/>
                </a:lnTo>
                <a:lnTo>
                  <a:pt x="2085121" y="800516"/>
                </a:lnTo>
                <a:lnTo>
                  <a:pt x="2124837" y="788842"/>
                </a:lnTo>
                <a:lnTo>
                  <a:pt x="2159127" y="766121"/>
                </a:lnTo>
                <a:lnTo>
                  <a:pt x="2160126" y="765075"/>
                </a:lnTo>
                <a:lnTo>
                  <a:pt x="2054605" y="765075"/>
                </a:lnTo>
                <a:lnTo>
                  <a:pt x="2031364" y="762000"/>
                </a:lnTo>
                <a:lnTo>
                  <a:pt x="1990375" y="743965"/>
                </a:lnTo>
                <a:lnTo>
                  <a:pt x="1961007" y="711073"/>
                </a:lnTo>
                <a:lnTo>
                  <a:pt x="1946703" y="666496"/>
                </a:lnTo>
                <a:lnTo>
                  <a:pt x="1946380" y="640921"/>
                </a:lnTo>
                <a:lnTo>
                  <a:pt x="1950593" y="613156"/>
                </a:lnTo>
                <a:lnTo>
                  <a:pt x="1972706" y="553259"/>
                </a:lnTo>
                <a:lnTo>
                  <a:pt x="2006346" y="517651"/>
                </a:lnTo>
                <a:lnTo>
                  <a:pt x="2047001" y="502602"/>
                </a:lnTo>
                <a:lnTo>
                  <a:pt x="2068371" y="501364"/>
                </a:lnTo>
                <a:lnTo>
                  <a:pt x="2166405" y="501364"/>
                </a:lnTo>
                <a:lnTo>
                  <a:pt x="2157180" y="493730"/>
                </a:lnTo>
                <a:lnTo>
                  <a:pt x="2139330" y="482742"/>
                </a:lnTo>
                <a:lnTo>
                  <a:pt x="2119790" y="474160"/>
                </a:lnTo>
                <a:lnTo>
                  <a:pt x="2098548" y="467995"/>
                </a:lnTo>
                <a:lnTo>
                  <a:pt x="2065662" y="463466"/>
                </a:lnTo>
                <a:close/>
              </a:path>
              <a:path w="4018915" h="1228725">
                <a:moveTo>
                  <a:pt x="2166405" y="501364"/>
                </a:moveTo>
                <a:lnTo>
                  <a:pt x="2068371" y="501364"/>
                </a:lnTo>
                <a:lnTo>
                  <a:pt x="2090420" y="504317"/>
                </a:lnTo>
                <a:lnTo>
                  <a:pt x="2105612" y="508841"/>
                </a:lnTo>
                <a:lnTo>
                  <a:pt x="2143760" y="533273"/>
                </a:lnTo>
                <a:lnTo>
                  <a:pt x="2167816" y="571688"/>
                </a:lnTo>
                <a:lnTo>
                  <a:pt x="2174663" y="613156"/>
                </a:lnTo>
                <a:lnTo>
                  <a:pt x="2174766" y="621760"/>
                </a:lnTo>
                <a:lnTo>
                  <a:pt x="2173295" y="639038"/>
                </a:lnTo>
                <a:lnTo>
                  <a:pt x="2161297" y="686708"/>
                </a:lnTo>
                <a:lnTo>
                  <a:pt x="2135112" y="730801"/>
                </a:lnTo>
                <a:lnTo>
                  <a:pt x="2097659" y="757177"/>
                </a:lnTo>
                <a:lnTo>
                  <a:pt x="2054605" y="765075"/>
                </a:lnTo>
                <a:lnTo>
                  <a:pt x="2160126" y="765075"/>
                </a:lnTo>
                <a:lnTo>
                  <a:pt x="2187084" y="732708"/>
                </a:lnTo>
                <a:lnTo>
                  <a:pt x="2206757" y="691509"/>
                </a:lnTo>
                <a:lnTo>
                  <a:pt x="2217475" y="644596"/>
                </a:lnTo>
                <a:lnTo>
                  <a:pt x="2218929" y="620855"/>
                </a:lnTo>
                <a:lnTo>
                  <a:pt x="2217856" y="599638"/>
                </a:lnTo>
                <a:lnTo>
                  <a:pt x="2207783" y="558063"/>
                </a:lnTo>
                <a:lnTo>
                  <a:pt x="2187400" y="522491"/>
                </a:lnTo>
                <a:lnTo>
                  <a:pt x="2173351" y="507111"/>
                </a:lnTo>
                <a:lnTo>
                  <a:pt x="2166405" y="501364"/>
                </a:lnTo>
                <a:close/>
              </a:path>
              <a:path w="4018915" h="1228725">
                <a:moveTo>
                  <a:pt x="1993900" y="813181"/>
                </a:moveTo>
                <a:lnTo>
                  <a:pt x="1983739" y="857885"/>
                </a:lnTo>
                <a:lnTo>
                  <a:pt x="2028444" y="867918"/>
                </a:lnTo>
                <a:lnTo>
                  <a:pt x="2038477" y="823341"/>
                </a:lnTo>
                <a:lnTo>
                  <a:pt x="1993900" y="813181"/>
                </a:lnTo>
                <a:close/>
              </a:path>
              <a:path w="4018915" h="1228725">
                <a:moveTo>
                  <a:pt x="2372431" y="597788"/>
                </a:moveTo>
                <a:lnTo>
                  <a:pt x="2328037" y="597788"/>
                </a:lnTo>
                <a:lnTo>
                  <a:pt x="2438781" y="886587"/>
                </a:lnTo>
                <a:lnTo>
                  <a:pt x="2482215" y="896493"/>
                </a:lnTo>
                <a:lnTo>
                  <a:pt x="2499842" y="818642"/>
                </a:lnTo>
                <a:lnTo>
                  <a:pt x="2457196" y="818642"/>
                </a:lnTo>
                <a:lnTo>
                  <a:pt x="2372431" y="597788"/>
                </a:lnTo>
                <a:close/>
              </a:path>
              <a:path w="4018915" h="1228725">
                <a:moveTo>
                  <a:pt x="2303018" y="520319"/>
                </a:moveTo>
                <a:lnTo>
                  <a:pt x="2230755" y="839470"/>
                </a:lnTo>
                <a:lnTo>
                  <a:pt x="2271141" y="848613"/>
                </a:lnTo>
                <a:lnTo>
                  <a:pt x="2328037" y="597788"/>
                </a:lnTo>
                <a:lnTo>
                  <a:pt x="2372431" y="597788"/>
                </a:lnTo>
                <a:lnTo>
                  <a:pt x="2346452" y="530098"/>
                </a:lnTo>
                <a:lnTo>
                  <a:pt x="2303018" y="520319"/>
                </a:lnTo>
                <a:close/>
              </a:path>
              <a:path w="4018915" h="1228725">
                <a:moveTo>
                  <a:pt x="2514092" y="568071"/>
                </a:moveTo>
                <a:lnTo>
                  <a:pt x="2457196" y="818642"/>
                </a:lnTo>
                <a:lnTo>
                  <a:pt x="2499842" y="818642"/>
                </a:lnTo>
                <a:lnTo>
                  <a:pt x="2554478" y="577342"/>
                </a:lnTo>
                <a:lnTo>
                  <a:pt x="2514092" y="568071"/>
                </a:lnTo>
                <a:close/>
              </a:path>
              <a:path w="4018915" h="1228725">
                <a:moveTo>
                  <a:pt x="2730357" y="616600"/>
                </a:moveTo>
                <a:lnTo>
                  <a:pt x="2687701" y="622426"/>
                </a:lnTo>
                <a:lnTo>
                  <a:pt x="2649807" y="639857"/>
                </a:lnTo>
                <a:lnTo>
                  <a:pt x="2618105" y="669671"/>
                </a:lnTo>
                <a:lnTo>
                  <a:pt x="2593911" y="708279"/>
                </a:lnTo>
                <a:lnTo>
                  <a:pt x="2578862" y="752221"/>
                </a:lnTo>
                <a:lnTo>
                  <a:pt x="2573607" y="798131"/>
                </a:lnTo>
                <a:lnTo>
                  <a:pt x="2575022" y="820229"/>
                </a:lnTo>
                <a:lnTo>
                  <a:pt x="2586049" y="862159"/>
                </a:lnTo>
                <a:lnTo>
                  <a:pt x="2608441" y="897870"/>
                </a:lnTo>
                <a:lnTo>
                  <a:pt x="2641713" y="926445"/>
                </a:lnTo>
                <a:lnTo>
                  <a:pt x="2682150" y="946169"/>
                </a:lnTo>
                <a:lnTo>
                  <a:pt x="2722328" y="955798"/>
                </a:lnTo>
                <a:lnTo>
                  <a:pt x="2739929" y="957326"/>
                </a:lnTo>
                <a:lnTo>
                  <a:pt x="2757674" y="957234"/>
                </a:lnTo>
                <a:lnTo>
                  <a:pt x="2811716" y="947372"/>
                </a:lnTo>
                <a:lnTo>
                  <a:pt x="2848229" y="932814"/>
                </a:lnTo>
                <a:lnTo>
                  <a:pt x="2851695" y="917559"/>
                </a:lnTo>
                <a:lnTo>
                  <a:pt x="2738786" y="917559"/>
                </a:lnTo>
                <a:lnTo>
                  <a:pt x="2724856" y="916473"/>
                </a:lnTo>
                <a:lnTo>
                  <a:pt x="2681144" y="903589"/>
                </a:lnTo>
                <a:lnTo>
                  <a:pt x="2643125" y="875676"/>
                </a:lnTo>
                <a:lnTo>
                  <a:pt x="2621534" y="834136"/>
                </a:lnTo>
                <a:lnTo>
                  <a:pt x="2617803" y="799464"/>
                </a:lnTo>
                <a:lnTo>
                  <a:pt x="2619265" y="780129"/>
                </a:lnTo>
                <a:lnTo>
                  <a:pt x="2627600" y="742622"/>
                </a:lnTo>
                <a:lnTo>
                  <a:pt x="2649728" y="697992"/>
                </a:lnTo>
                <a:lnTo>
                  <a:pt x="2677033" y="670941"/>
                </a:lnTo>
                <a:lnTo>
                  <a:pt x="2716403" y="655574"/>
                </a:lnTo>
                <a:lnTo>
                  <a:pt x="2845314" y="654176"/>
                </a:lnTo>
                <a:lnTo>
                  <a:pt x="2836418" y="647319"/>
                </a:lnTo>
                <a:lnTo>
                  <a:pt x="2793109" y="626441"/>
                </a:lnTo>
                <a:lnTo>
                  <a:pt x="2752941" y="617872"/>
                </a:lnTo>
                <a:lnTo>
                  <a:pt x="2730357" y="616600"/>
                </a:lnTo>
                <a:close/>
              </a:path>
              <a:path w="4018915" h="1228725">
                <a:moveTo>
                  <a:pt x="2739898" y="783844"/>
                </a:moveTo>
                <a:lnTo>
                  <a:pt x="2731389" y="821309"/>
                </a:lnTo>
                <a:lnTo>
                  <a:pt x="2825242" y="842645"/>
                </a:lnTo>
                <a:lnTo>
                  <a:pt x="2811780" y="902081"/>
                </a:lnTo>
                <a:lnTo>
                  <a:pt x="2767076" y="915670"/>
                </a:lnTo>
                <a:lnTo>
                  <a:pt x="2738786" y="917559"/>
                </a:lnTo>
                <a:lnTo>
                  <a:pt x="2851695" y="917559"/>
                </a:lnTo>
                <a:lnTo>
                  <a:pt x="2875153" y="814324"/>
                </a:lnTo>
                <a:lnTo>
                  <a:pt x="2739898" y="783844"/>
                </a:lnTo>
                <a:close/>
              </a:path>
              <a:path w="4018915" h="1228725">
                <a:moveTo>
                  <a:pt x="2845314" y="654176"/>
                </a:moveTo>
                <a:lnTo>
                  <a:pt x="2740961" y="654176"/>
                </a:lnTo>
                <a:lnTo>
                  <a:pt x="2754354" y="655466"/>
                </a:lnTo>
                <a:lnTo>
                  <a:pt x="2768473" y="658113"/>
                </a:lnTo>
                <a:lnTo>
                  <a:pt x="2810510" y="676401"/>
                </a:lnTo>
                <a:lnTo>
                  <a:pt x="2835910" y="705612"/>
                </a:lnTo>
                <a:lnTo>
                  <a:pt x="2845054" y="748030"/>
                </a:lnTo>
                <a:lnTo>
                  <a:pt x="2885567" y="746251"/>
                </a:lnTo>
                <a:lnTo>
                  <a:pt x="2878298" y="700942"/>
                </a:lnTo>
                <a:lnTo>
                  <a:pt x="2858357" y="666369"/>
                </a:lnTo>
                <a:lnTo>
                  <a:pt x="2848280" y="656463"/>
                </a:lnTo>
                <a:lnTo>
                  <a:pt x="2845314" y="654176"/>
                </a:lnTo>
                <a:close/>
              </a:path>
              <a:path w="4018915" h="1228725">
                <a:moveTo>
                  <a:pt x="3585086" y="1005839"/>
                </a:moveTo>
                <a:lnTo>
                  <a:pt x="3412616" y="1005839"/>
                </a:lnTo>
                <a:lnTo>
                  <a:pt x="3546093" y="1036066"/>
                </a:lnTo>
                <a:lnTo>
                  <a:pt x="3561334" y="1141222"/>
                </a:lnTo>
                <a:lnTo>
                  <a:pt x="3609466" y="1152017"/>
                </a:lnTo>
                <a:lnTo>
                  <a:pt x="3585086" y="1005839"/>
                </a:lnTo>
                <a:close/>
              </a:path>
              <a:path w="4018915" h="1228725">
                <a:moveTo>
                  <a:pt x="3505708" y="792988"/>
                </a:moveTo>
                <a:lnTo>
                  <a:pt x="3310763" y="1084326"/>
                </a:lnTo>
                <a:lnTo>
                  <a:pt x="3355593" y="1094486"/>
                </a:lnTo>
                <a:lnTo>
                  <a:pt x="3412616" y="1005839"/>
                </a:lnTo>
                <a:lnTo>
                  <a:pt x="3585086" y="1005839"/>
                </a:lnTo>
                <a:lnTo>
                  <a:pt x="3583900" y="998728"/>
                </a:lnTo>
                <a:lnTo>
                  <a:pt x="3540760" y="998728"/>
                </a:lnTo>
                <a:lnTo>
                  <a:pt x="3432556" y="974217"/>
                </a:lnTo>
                <a:lnTo>
                  <a:pt x="3488943" y="888492"/>
                </a:lnTo>
                <a:lnTo>
                  <a:pt x="3513072" y="846022"/>
                </a:lnTo>
                <a:lnTo>
                  <a:pt x="3519932" y="831469"/>
                </a:lnTo>
                <a:lnTo>
                  <a:pt x="3556003" y="831469"/>
                </a:lnTo>
                <a:lnTo>
                  <a:pt x="3551301" y="803275"/>
                </a:lnTo>
                <a:lnTo>
                  <a:pt x="3505708" y="792988"/>
                </a:lnTo>
                <a:close/>
              </a:path>
              <a:path w="4018915" h="1228725">
                <a:moveTo>
                  <a:pt x="3193843" y="721582"/>
                </a:moveTo>
                <a:lnTo>
                  <a:pt x="3153664" y="727710"/>
                </a:lnTo>
                <a:lnTo>
                  <a:pt x="3117088" y="744362"/>
                </a:lnTo>
                <a:lnTo>
                  <a:pt x="3086608" y="771779"/>
                </a:lnTo>
                <a:lnTo>
                  <a:pt x="3063192" y="808831"/>
                </a:lnTo>
                <a:lnTo>
                  <a:pt x="3047873" y="854456"/>
                </a:lnTo>
                <a:lnTo>
                  <a:pt x="3042031" y="899636"/>
                </a:lnTo>
                <a:lnTo>
                  <a:pt x="3042550" y="921857"/>
                </a:lnTo>
                <a:lnTo>
                  <a:pt x="3050476" y="964723"/>
                </a:lnTo>
                <a:lnTo>
                  <a:pt x="3068193" y="1000728"/>
                </a:lnTo>
                <a:lnTo>
                  <a:pt x="3096057" y="1028946"/>
                </a:lnTo>
                <a:lnTo>
                  <a:pt x="3135594" y="1048948"/>
                </a:lnTo>
                <a:lnTo>
                  <a:pt x="3184269" y="1059588"/>
                </a:lnTo>
                <a:lnTo>
                  <a:pt x="3207496" y="1059465"/>
                </a:lnTo>
                <a:lnTo>
                  <a:pt x="3229556" y="1055485"/>
                </a:lnTo>
                <a:lnTo>
                  <a:pt x="3250438" y="1047623"/>
                </a:lnTo>
                <a:lnTo>
                  <a:pt x="3269843" y="1036052"/>
                </a:lnTo>
                <a:lnTo>
                  <a:pt x="3286468" y="1021492"/>
                </a:lnTo>
                <a:lnTo>
                  <a:pt x="3181975" y="1021492"/>
                </a:lnTo>
                <a:lnTo>
                  <a:pt x="3164586" y="1018921"/>
                </a:lnTo>
                <a:lnTo>
                  <a:pt x="3125098" y="1001097"/>
                </a:lnTo>
                <a:lnTo>
                  <a:pt x="3096371" y="967803"/>
                </a:lnTo>
                <a:lnTo>
                  <a:pt x="3085647" y="920847"/>
                </a:lnTo>
                <a:lnTo>
                  <a:pt x="3085814" y="902858"/>
                </a:lnTo>
                <a:lnTo>
                  <a:pt x="3091434" y="864108"/>
                </a:lnTo>
                <a:lnTo>
                  <a:pt x="3107543" y="819030"/>
                </a:lnTo>
                <a:lnTo>
                  <a:pt x="3135090" y="781446"/>
                </a:lnTo>
                <a:lnTo>
                  <a:pt x="3175658" y="760819"/>
                </a:lnTo>
                <a:lnTo>
                  <a:pt x="3191541" y="758618"/>
                </a:lnTo>
                <a:lnTo>
                  <a:pt x="3300235" y="758618"/>
                </a:lnTo>
                <a:lnTo>
                  <a:pt x="3295548" y="754006"/>
                </a:lnTo>
                <a:lnTo>
                  <a:pt x="3278108" y="742029"/>
                </a:lnTo>
                <a:lnTo>
                  <a:pt x="3258071" y="732670"/>
                </a:lnTo>
                <a:lnTo>
                  <a:pt x="3235452" y="725932"/>
                </a:lnTo>
                <a:lnTo>
                  <a:pt x="3214475" y="722459"/>
                </a:lnTo>
                <a:lnTo>
                  <a:pt x="3193843" y="721582"/>
                </a:lnTo>
                <a:close/>
              </a:path>
              <a:path w="4018915" h="1228725">
                <a:moveTo>
                  <a:pt x="3276473" y="958850"/>
                </a:moveTo>
                <a:lnTo>
                  <a:pt x="3255724" y="991314"/>
                </a:lnTo>
                <a:lnTo>
                  <a:pt x="3214324" y="1018063"/>
                </a:lnTo>
                <a:lnTo>
                  <a:pt x="3181975" y="1021492"/>
                </a:lnTo>
                <a:lnTo>
                  <a:pt x="3286468" y="1021492"/>
                </a:lnTo>
                <a:lnTo>
                  <a:pt x="3287283" y="1020778"/>
                </a:lnTo>
                <a:lnTo>
                  <a:pt x="3302748" y="1001813"/>
                </a:lnTo>
                <a:lnTo>
                  <a:pt x="3316224" y="979170"/>
                </a:lnTo>
                <a:lnTo>
                  <a:pt x="3276473" y="958850"/>
                </a:lnTo>
                <a:close/>
              </a:path>
              <a:path w="4018915" h="1228725">
                <a:moveTo>
                  <a:pt x="3556003" y="831469"/>
                </a:moveTo>
                <a:lnTo>
                  <a:pt x="3519932" y="831469"/>
                </a:lnTo>
                <a:lnTo>
                  <a:pt x="3520979" y="846280"/>
                </a:lnTo>
                <a:lnTo>
                  <a:pt x="3522599" y="863092"/>
                </a:lnTo>
                <a:lnTo>
                  <a:pt x="3524789" y="881903"/>
                </a:lnTo>
                <a:lnTo>
                  <a:pt x="3527571" y="902858"/>
                </a:lnTo>
                <a:lnTo>
                  <a:pt x="3540760" y="998728"/>
                </a:lnTo>
                <a:lnTo>
                  <a:pt x="3583900" y="998728"/>
                </a:lnTo>
                <a:lnTo>
                  <a:pt x="3556003" y="831469"/>
                </a:lnTo>
                <a:close/>
              </a:path>
              <a:path w="4018915" h="1228725">
                <a:moveTo>
                  <a:pt x="3300235" y="758618"/>
                </a:moveTo>
                <a:lnTo>
                  <a:pt x="3191541" y="758618"/>
                </a:lnTo>
                <a:lnTo>
                  <a:pt x="3208424" y="758965"/>
                </a:lnTo>
                <a:lnTo>
                  <a:pt x="3226308" y="761873"/>
                </a:lnTo>
                <a:lnTo>
                  <a:pt x="3266190" y="780359"/>
                </a:lnTo>
                <a:lnTo>
                  <a:pt x="3289760" y="814689"/>
                </a:lnTo>
                <a:lnTo>
                  <a:pt x="3296539" y="847851"/>
                </a:lnTo>
                <a:lnTo>
                  <a:pt x="3340354" y="847471"/>
                </a:lnTo>
                <a:lnTo>
                  <a:pt x="3337421" y="824896"/>
                </a:lnTo>
                <a:lnTo>
                  <a:pt x="3331464" y="804227"/>
                </a:lnTo>
                <a:lnTo>
                  <a:pt x="3322458" y="785463"/>
                </a:lnTo>
                <a:lnTo>
                  <a:pt x="3310382" y="768604"/>
                </a:lnTo>
                <a:lnTo>
                  <a:pt x="3300235" y="758618"/>
                </a:lnTo>
                <a:close/>
              </a:path>
              <a:path w="4018915" h="1228725">
                <a:moveTo>
                  <a:pt x="3523995" y="760984"/>
                </a:moveTo>
                <a:lnTo>
                  <a:pt x="3518408" y="785368"/>
                </a:lnTo>
                <a:lnTo>
                  <a:pt x="3542791" y="790829"/>
                </a:lnTo>
                <a:lnTo>
                  <a:pt x="3545332" y="779907"/>
                </a:lnTo>
                <a:lnTo>
                  <a:pt x="3565960" y="779907"/>
                </a:lnTo>
                <a:lnTo>
                  <a:pt x="3577526" y="777525"/>
                </a:lnTo>
                <a:lnTo>
                  <a:pt x="3586622" y="771405"/>
                </a:lnTo>
                <a:lnTo>
                  <a:pt x="3590872" y="762381"/>
                </a:lnTo>
                <a:lnTo>
                  <a:pt x="3537966" y="762381"/>
                </a:lnTo>
                <a:lnTo>
                  <a:pt x="3532505" y="762000"/>
                </a:lnTo>
                <a:lnTo>
                  <a:pt x="3523995" y="760984"/>
                </a:lnTo>
                <a:close/>
              </a:path>
              <a:path w="4018915" h="1228725">
                <a:moveTo>
                  <a:pt x="3565960" y="779907"/>
                </a:moveTo>
                <a:lnTo>
                  <a:pt x="3545332" y="779907"/>
                </a:lnTo>
                <a:lnTo>
                  <a:pt x="3563762" y="780359"/>
                </a:lnTo>
                <a:lnTo>
                  <a:pt x="3565960" y="779907"/>
                </a:lnTo>
                <a:close/>
              </a:path>
              <a:path w="4018915" h="1228725">
                <a:moveTo>
                  <a:pt x="3503803" y="709676"/>
                </a:moveTo>
                <a:lnTo>
                  <a:pt x="3501516" y="730631"/>
                </a:lnTo>
                <a:lnTo>
                  <a:pt x="3510788" y="732155"/>
                </a:lnTo>
                <a:lnTo>
                  <a:pt x="3517773" y="733425"/>
                </a:lnTo>
                <a:lnTo>
                  <a:pt x="3553714" y="749300"/>
                </a:lnTo>
                <a:lnTo>
                  <a:pt x="3555111" y="752601"/>
                </a:lnTo>
                <a:lnTo>
                  <a:pt x="3554222" y="755904"/>
                </a:lnTo>
                <a:lnTo>
                  <a:pt x="3553079" y="759968"/>
                </a:lnTo>
                <a:lnTo>
                  <a:pt x="3548507" y="762000"/>
                </a:lnTo>
                <a:lnTo>
                  <a:pt x="3540379" y="762126"/>
                </a:lnTo>
                <a:lnTo>
                  <a:pt x="3537966" y="762381"/>
                </a:lnTo>
                <a:lnTo>
                  <a:pt x="3590872" y="762381"/>
                </a:lnTo>
                <a:lnTo>
                  <a:pt x="3590992" y="762126"/>
                </a:lnTo>
                <a:lnTo>
                  <a:pt x="3591111" y="759968"/>
                </a:lnTo>
                <a:lnTo>
                  <a:pt x="3591266" y="754739"/>
                </a:lnTo>
                <a:lnTo>
                  <a:pt x="3589051" y="747633"/>
                </a:lnTo>
                <a:lnTo>
                  <a:pt x="3559349" y="723074"/>
                </a:lnTo>
                <a:lnTo>
                  <a:pt x="3516201" y="711184"/>
                </a:lnTo>
                <a:lnTo>
                  <a:pt x="3509138" y="710102"/>
                </a:lnTo>
                <a:lnTo>
                  <a:pt x="3503803" y="709676"/>
                </a:lnTo>
                <a:close/>
              </a:path>
              <a:path w="4018915" h="1228725">
                <a:moveTo>
                  <a:pt x="4009080" y="952119"/>
                </a:moveTo>
                <a:lnTo>
                  <a:pt x="3966210" y="952119"/>
                </a:lnTo>
                <a:lnTo>
                  <a:pt x="3905631" y="1219200"/>
                </a:lnTo>
                <a:lnTo>
                  <a:pt x="3946398" y="1228471"/>
                </a:lnTo>
                <a:lnTo>
                  <a:pt x="4009080" y="952119"/>
                </a:lnTo>
                <a:close/>
              </a:path>
              <a:path w="4018915" h="1228725">
                <a:moveTo>
                  <a:pt x="3781958" y="896874"/>
                </a:moveTo>
                <a:lnTo>
                  <a:pt x="3744087" y="896874"/>
                </a:lnTo>
                <a:lnTo>
                  <a:pt x="3774820" y="1189609"/>
                </a:lnTo>
                <a:lnTo>
                  <a:pt x="3812920" y="1198245"/>
                </a:lnTo>
                <a:lnTo>
                  <a:pt x="3843926" y="1148461"/>
                </a:lnTo>
                <a:lnTo>
                  <a:pt x="3806570" y="1148461"/>
                </a:lnTo>
                <a:lnTo>
                  <a:pt x="3805856" y="1139007"/>
                </a:lnTo>
                <a:lnTo>
                  <a:pt x="3804856" y="1127410"/>
                </a:lnTo>
                <a:lnTo>
                  <a:pt x="3803570" y="1113670"/>
                </a:lnTo>
                <a:lnTo>
                  <a:pt x="3781958" y="896874"/>
                </a:lnTo>
                <a:close/>
              </a:path>
              <a:path w="4018915" h="1228725">
                <a:moveTo>
                  <a:pt x="3714115" y="840232"/>
                </a:moveTo>
                <a:lnTo>
                  <a:pt x="3641852" y="1159383"/>
                </a:lnTo>
                <a:lnTo>
                  <a:pt x="3682491" y="1168654"/>
                </a:lnTo>
                <a:lnTo>
                  <a:pt x="3744087" y="896874"/>
                </a:lnTo>
                <a:lnTo>
                  <a:pt x="3781958" y="896874"/>
                </a:lnTo>
                <a:lnTo>
                  <a:pt x="3777741" y="854583"/>
                </a:lnTo>
                <a:lnTo>
                  <a:pt x="3714115" y="840232"/>
                </a:lnTo>
                <a:close/>
              </a:path>
              <a:path w="4018915" h="1228725">
                <a:moveTo>
                  <a:pt x="3961891" y="896366"/>
                </a:moveTo>
                <a:lnTo>
                  <a:pt x="3835145" y="1101089"/>
                </a:lnTo>
                <a:lnTo>
                  <a:pt x="3811857" y="1139434"/>
                </a:lnTo>
                <a:lnTo>
                  <a:pt x="3806570" y="1148461"/>
                </a:lnTo>
                <a:lnTo>
                  <a:pt x="3843926" y="1148461"/>
                </a:lnTo>
                <a:lnTo>
                  <a:pt x="3966210" y="952119"/>
                </a:lnTo>
                <a:lnTo>
                  <a:pt x="4009080" y="952119"/>
                </a:lnTo>
                <a:lnTo>
                  <a:pt x="4018788" y="909320"/>
                </a:lnTo>
                <a:lnTo>
                  <a:pt x="3961891" y="89636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3973" y="1537245"/>
            <a:ext cx="687705" cy="441325"/>
          </a:xfrm>
          <a:custGeom>
            <a:avLst/>
            <a:gdLst/>
            <a:ahLst/>
            <a:cxnLst/>
            <a:rect l="l" t="t" r="r" b="b"/>
            <a:pathLst>
              <a:path w="687704" h="441325">
                <a:moveTo>
                  <a:pt x="392925" y="51523"/>
                </a:moveTo>
                <a:lnTo>
                  <a:pt x="350888" y="41998"/>
                </a:lnTo>
                <a:lnTo>
                  <a:pt x="340601" y="87464"/>
                </a:lnTo>
                <a:lnTo>
                  <a:pt x="361048" y="92163"/>
                </a:lnTo>
                <a:lnTo>
                  <a:pt x="358736" y="100863"/>
                </a:lnTo>
                <a:lnTo>
                  <a:pt x="325628" y="132422"/>
                </a:lnTo>
                <a:lnTo>
                  <a:pt x="315201" y="135724"/>
                </a:lnTo>
                <a:lnTo>
                  <a:pt x="310769" y="112153"/>
                </a:lnTo>
                <a:lnTo>
                  <a:pt x="303009" y="90220"/>
                </a:lnTo>
                <a:lnTo>
                  <a:pt x="291909" y="69913"/>
                </a:lnTo>
                <a:lnTo>
                  <a:pt x="277482" y="51269"/>
                </a:lnTo>
                <a:lnTo>
                  <a:pt x="272554" y="46609"/>
                </a:lnTo>
                <a:lnTo>
                  <a:pt x="272554" y="156756"/>
                </a:lnTo>
                <a:lnTo>
                  <a:pt x="267322" y="194779"/>
                </a:lnTo>
                <a:lnTo>
                  <a:pt x="247396" y="246951"/>
                </a:lnTo>
                <a:lnTo>
                  <a:pt x="214998" y="282917"/>
                </a:lnTo>
                <a:lnTo>
                  <a:pt x="174802" y="300228"/>
                </a:lnTo>
                <a:lnTo>
                  <a:pt x="152552" y="301815"/>
                </a:lnTo>
                <a:lnTo>
                  <a:pt x="128892" y="298665"/>
                </a:lnTo>
                <a:lnTo>
                  <a:pt x="87439" y="280555"/>
                </a:lnTo>
                <a:lnTo>
                  <a:pt x="58661" y="247865"/>
                </a:lnTo>
                <a:lnTo>
                  <a:pt x="44335" y="202653"/>
                </a:lnTo>
                <a:lnTo>
                  <a:pt x="43980" y="177190"/>
                </a:lnTo>
                <a:lnTo>
                  <a:pt x="48120" y="149821"/>
                </a:lnTo>
                <a:lnTo>
                  <a:pt x="69799" y="91821"/>
                </a:lnTo>
                <a:lnTo>
                  <a:pt x="103873" y="54190"/>
                </a:lnTo>
                <a:lnTo>
                  <a:pt x="142671" y="38785"/>
                </a:lnTo>
                <a:lnTo>
                  <a:pt x="164477" y="37680"/>
                </a:lnTo>
                <a:lnTo>
                  <a:pt x="187947" y="40982"/>
                </a:lnTo>
                <a:lnTo>
                  <a:pt x="229857" y="59880"/>
                </a:lnTo>
                <a:lnTo>
                  <a:pt x="259600" y="94272"/>
                </a:lnTo>
                <a:lnTo>
                  <a:pt x="272554" y="156756"/>
                </a:lnTo>
                <a:lnTo>
                  <a:pt x="272554" y="46609"/>
                </a:lnTo>
                <a:lnTo>
                  <a:pt x="263131" y="37680"/>
                </a:lnTo>
                <a:lnTo>
                  <a:pt x="260375" y="35064"/>
                </a:lnTo>
                <a:lnTo>
                  <a:pt x="241096" y="21856"/>
                </a:lnTo>
                <a:lnTo>
                  <a:pt x="219608" y="11684"/>
                </a:lnTo>
                <a:lnTo>
                  <a:pt x="195948" y="4533"/>
                </a:lnTo>
                <a:lnTo>
                  <a:pt x="162699" y="0"/>
                </a:lnTo>
                <a:lnTo>
                  <a:pt x="131572" y="1790"/>
                </a:lnTo>
                <a:lnTo>
                  <a:pt x="75679" y="24472"/>
                </a:lnTo>
                <a:lnTo>
                  <a:pt x="31369" y="71399"/>
                </a:lnTo>
                <a:lnTo>
                  <a:pt x="4686" y="139280"/>
                </a:lnTo>
                <a:lnTo>
                  <a:pt x="0" y="181305"/>
                </a:lnTo>
                <a:lnTo>
                  <a:pt x="1270" y="202272"/>
                </a:lnTo>
                <a:lnTo>
                  <a:pt x="11099" y="243420"/>
                </a:lnTo>
                <a:lnTo>
                  <a:pt x="31292" y="279234"/>
                </a:lnTo>
                <a:lnTo>
                  <a:pt x="61544" y="308508"/>
                </a:lnTo>
                <a:lnTo>
                  <a:pt x="99314" y="328510"/>
                </a:lnTo>
                <a:lnTo>
                  <a:pt x="141579" y="338226"/>
                </a:lnTo>
                <a:lnTo>
                  <a:pt x="162115" y="338975"/>
                </a:lnTo>
                <a:lnTo>
                  <a:pt x="182486" y="337134"/>
                </a:lnTo>
                <a:lnTo>
                  <a:pt x="222110" y="325513"/>
                </a:lnTo>
                <a:lnTo>
                  <a:pt x="256451" y="302844"/>
                </a:lnTo>
                <a:lnTo>
                  <a:pt x="257441" y="301815"/>
                </a:lnTo>
                <a:lnTo>
                  <a:pt x="271386" y="287362"/>
                </a:lnTo>
                <a:lnTo>
                  <a:pt x="295402" y="249859"/>
                </a:lnTo>
                <a:lnTo>
                  <a:pt x="310756" y="204812"/>
                </a:lnTo>
                <a:lnTo>
                  <a:pt x="316255" y="166141"/>
                </a:lnTo>
                <a:lnTo>
                  <a:pt x="316471" y="153631"/>
                </a:lnTo>
                <a:lnTo>
                  <a:pt x="332701" y="148450"/>
                </a:lnTo>
                <a:lnTo>
                  <a:pt x="346557" y="142252"/>
                </a:lnTo>
                <a:lnTo>
                  <a:pt x="356997" y="135724"/>
                </a:lnTo>
                <a:lnTo>
                  <a:pt x="358038" y="135077"/>
                </a:lnTo>
                <a:lnTo>
                  <a:pt x="381406" y="100076"/>
                </a:lnTo>
                <a:lnTo>
                  <a:pt x="384797" y="87464"/>
                </a:lnTo>
                <a:lnTo>
                  <a:pt x="392925" y="51523"/>
                </a:lnTo>
                <a:close/>
              </a:path>
              <a:path w="687704" h="441325">
                <a:moveTo>
                  <a:pt x="687692" y="122008"/>
                </a:moveTo>
                <a:lnTo>
                  <a:pt x="647179" y="112864"/>
                </a:lnTo>
                <a:lnTo>
                  <a:pt x="590410" y="363435"/>
                </a:lnTo>
                <a:lnTo>
                  <a:pt x="479539" y="74764"/>
                </a:lnTo>
                <a:lnTo>
                  <a:pt x="436232" y="64985"/>
                </a:lnTo>
                <a:lnTo>
                  <a:pt x="363842" y="384136"/>
                </a:lnTo>
                <a:lnTo>
                  <a:pt x="404355" y="393407"/>
                </a:lnTo>
                <a:lnTo>
                  <a:pt x="461251" y="142582"/>
                </a:lnTo>
                <a:lnTo>
                  <a:pt x="571995" y="431380"/>
                </a:lnTo>
                <a:lnTo>
                  <a:pt x="615302" y="441159"/>
                </a:lnTo>
                <a:lnTo>
                  <a:pt x="687692" y="1220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8727" y="1607502"/>
          <a:ext cx="8712835" cy="4302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2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a)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N.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độ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GM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lúc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đói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70" dirty="0">
                          <a:latin typeface="Microsoft Sans Serif"/>
                          <a:cs typeface="Microsoft Sans Serif"/>
                        </a:rPr>
                        <a:t>≥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126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mg/dl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(7,0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mmol/l)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HOẶC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006289"/>
                      </a:solidFill>
                      <a:prstDash val="solid"/>
                    </a:lnL>
                    <a:lnR w="9525">
                      <a:solidFill>
                        <a:srgbClr val="006289"/>
                      </a:solidFill>
                      <a:prstDash val="solid"/>
                    </a:lnR>
                    <a:lnT w="9525">
                      <a:solidFill>
                        <a:srgbClr val="006289"/>
                      </a:solidFill>
                      <a:prstDash val="solid"/>
                    </a:lnT>
                    <a:lnB w="9525">
                      <a:solidFill>
                        <a:srgbClr val="0062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44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b)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N.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độ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GM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sau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60" dirty="0">
                          <a:latin typeface="Microsoft Sans Serif"/>
                          <a:cs typeface="Microsoft Sans Serif"/>
                        </a:rPr>
                        <a:t>giờ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70" dirty="0">
                          <a:latin typeface="Microsoft Sans Serif"/>
                          <a:cs typeface="Microsoft Sans Serif"/>
                        </a:rPr>
                        <a:t>≥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mg/dl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(11,1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mmol/l)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khi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làm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NPDN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75g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glucose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6289"/>
                      </a:solidFill>
                      <a:prstDash val="solid"/>
                    </a:lnL>
                    <a:lnR w="9525">
                      <a:solidFill>
                        <a:srgbClr val="006289"/>
                      </a:solidFill>
                      <a:prstDash val="solid"/>
                    </a:lnR>
                    <a:lnT w="9525">
                      <a:solidFill>
                        <a:srgbClr val="006289"/>
                      </a:solidFill>
                      <a:prstDash val="solid"/>
                    </a:lnT>
                    <a:lnB w="9525">
                      <a:solidFill>
                        <a:srgbClr val="0062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64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c)</a:t>
                      </a:r>
                      <a:r>
                        <a:rPr sz="2000" spc="-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A1C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70" dirty="0">
                          <a:latin typeface="Microsoft Sans Serif"/>
                          <a:cs typeface="Microsoft Sans Serif"/>
                        </a:rPr>
                        <a:t>≥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6,5%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(48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mmol/mol).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XN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phải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85" dirty="0">
                          <a:latin typeface="Microsoft Sans Serif"/>
                          <a:cs typeface="Microsoft Sans Serif"/>
                        </a:rPr>
                        <a:t>được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thực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hiện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tại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một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labo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dùng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một pp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85" dirty="0">
                          <a:latin typeface="Microsoft Sans Serif"/>
                          <a:cs typeface="Microsoft Sans Serif"/>
                        </a:rPr>
                        <a:t>được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ch.nhận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bởi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NGSP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85" dirty="0">
                          <a:latin typeface="Microsoft Sans Serif"/>
                          <a:cs typeface="Microsoft Sans Serif"/>
                        </a:rPr>
                        <a:t>được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chuẩn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hóa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theo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XN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của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DCCT.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6289"/>
                      </a:solidFill>
                      <a:prstDash val="solid"/>
                    </a:lnL>
                    <a:lnR w="9525">
                      <a:solidFill>
                        <a:srgbClr val="006289"/>
                      </a:solidFill>
                      <a:prstDash val="solid"/>
                    </a:lnR>
                    <a:lnT w="9525">
                      <a:solidFill>
                        <a:srgbClr val="006289"/>
                      </a:solidFill>
                      <a:prstDash val="solid"/>
                    </a:lnT>
                    <a:lnB w="9525">
                      <a:solidFill>
                        <a:srgbClr val="0062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64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d)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BN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có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những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TC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kinh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điển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của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tăng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85" dirty="0">
                          <a:latin typeface="Microsoft Sans Serif"/>
                          <a:cs typeface="Microsoft Sans Serif"/>
                        </a:rPr>
                        <a:t>đường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huyết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70" dirty="0">
                          <a:latin typeface="Microsoft Sans Serif"/>
                          <a:cs typeface="Microsoft Sans Serif"/>
                        </a:rPr>
                        <a:t>cơn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tăng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85" dirty="0">
                          <a:latin typeface="Microsoft Sans Serif"/>
                          <a:cs typeface="Microsoft Sans Serif"/>
                        </a:rPr>
                        <a:t>đường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huyết,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một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kết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quả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GM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lấy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ngẫu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nhiên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70" dirty="0">
                          <a:latin typeface="Microsoft Sans Serif"/>
                          <a:cs typeface="Microsoft Sans Serif"/>
                        </a:rPr>
                        <a:t>≥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mg/dl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(11,1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mmol/l).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6289"/>
                      </a:solidFill>
                      <a:prstDash val="solid"/>
                    </a:lnL>
                    <a:lnR w="9525">
                      <a:solidFill>
                        <a:srgbClr val="006289"/>
                      </a:solidFill>
                      <a:prstDash val="solid"/>
                    </a:lnR>
                    <a:lnT w="9525">
                      <a:solidFill>
                        <a:srgbClr val="006289"/>
                      </a:solidFill>
                      <a:prstDash val="solid"/>
                    </a:lnT>
                    <a:lnB w="9525">
                      <a:solidFill>
                        <a:srgbClr val="0062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85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CĐ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(+)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nếu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có 2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k.q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trên </a:t>
                      </a:r>
                      <a:r>
                        <a:rPr sz="2000" spc="70" dirty="0">
                          <a:latin typeface="Microsoft Sans Serif"/>
                          <a:cs typeface="Microsoft Sans Serif"/>
                        </a:rPr>
                        <a:t>ngưỡng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CĐ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trong cùng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mẫu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máu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XN</a:t>
                      </a:r>
                      <a:r>
                        <a:rPr sz="2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200" dirty="0">
                          <a:latin typeface="Microsoft Sans Serif"/>
                          <a:cs typeface="Microsoft Sans Serif"/>
                        </a:rPr>
                        <a:t>ở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2230" marR="499745">
                        <a:lnSpc>
                          <a:spcPct val="150000"/>
                        </a:lnSpc>
                      </a:pP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thời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điểm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khác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nhau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đối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60" dirty="0">
                          <a:latin typeface="Microsoft Sans Serif"/>
                          <a:cs typeface="Microsoft Sans Serif"/>
                        </a:rPr>
                        <a:t>với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tiêu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35" dirty="0">
                          <a:latin typeface="Microsoft Sans Serif"/>
                          <a:cs typeface="Microsoft Sans Serif"/>
                        </a:rPr>
                        <a:t>chí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a,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b,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c;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riêng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tiêu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35" dirty="0">
                          <a:latin typeface="Microsoft Sans Serif"/>
                          <a:cs typeface="Microsoft Sans Serif"/>
                        </a:rPr>
                        <a:t>chí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d: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chỉ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cần </a:t>
                      </a:r>
                      <a:r>
                        <a:rPr sz="2000" spc="-5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một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lần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XN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duy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nhất.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6289"/>
                      </a:solidFill>
                      <a:prstDash val="solid"/>
                    </a:lnL>
                    <a:lnR w="9525">
                      <a:solidFill>
                        <a:srgbClr val="006289"/>
                      </a:solidFill>
                      <a:prstDash val="solid"/>
                    </a:lnR>
                    <a:lnT w="9525">
                      <a:solidFill>
                        <a:srgbClr val="006289"/>
                      </a:solidFill>
                      <a:prstDash val="solid"/>
                    </a:lnT>
                    <a:lnB w="9525">
                      <a:solidFill>
                        <a:srgbClr val="0062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1997" y="616711"/>
            <a:ext cx="4654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CHẨN</a:t>
            </a:r>
            <a:r>
              <a:rPr spc="25" dirty="0"/>
              <a:t> </a:t>
            </a:r>
            <a:r>
              <a:rPr spc="-5" dirty="0"/>
              <a:t>ĐOÁN</a:t>
            </a:r>
            <a:r>
              <a:rPr dirty="0"/>
              <a:t> </a:t>
            </a:r>
            <a:r>
              <a:rPr spc="-5" dirty="0"/>
              <a:t>ĐÁI</a:t>
            </a:r>
            <a:r>
              <a:rPr spc="-30" dirty="0"/>
              <a:t> </a:t>
            </a:r>
            <a:r>
              <a:rPr spc="-5" dirty="0"/>
              <a:t>THÁO</a:t>
            </a:r>
            <a:r>
              <a:rPr spc="10" dirty="0"/>
              <a:t> </a:t>
            </a:r>
            <a:r>
              <a:rPr spc="95" dirty="0"/>
              <a:t>ĐƯỜNG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885" y="291364"/>
            <a:ext cx="8690196" cy="56821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24608" y="5970219"/>
            <a:ext cx="5648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ĐTĐ</a:t>
            </a:r>
            <a:r>
              <a:rPr sz="24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typ</a:t>
            </a:r>
            <a:r>
              <a:rPr sz="2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2</a:t>
            </a:r>
            <a:r>
              <a:rPr sz="24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FF0000"/>
                </a:solidFill>
                <a:latin typeface="Microsoft Sans Serif"/>
                <a:cs typeface="Microsoft Sans Serif"/>
              </a:rPr>
              <a:t>thường</a:t>
            </a:r>
            <a:r>
              <a:rPr sz="24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FF0000"/>
                </a:solidFill>
                <a:latin typeface="Microsoft Sans Serif"/>
                <a:cs typeface="Microsoft Sans Serif"/>
              </a:rPr>
              <a:t>được</a:t>
            </a:r>
            <a:r>
              <a:rPr sz="24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chẩn</a:t>
            </a:r>
            <a:r>
              <a:rPr sz="24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đoán</a:t>
            </a:r>
            <a:r>
              <a:rPr sz="24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muộn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845" y="670306"/>
            <a:ext cx="7995920" cy="536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Khuyến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cáo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tầm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soát,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phát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hiện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ĐTĐ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hoặc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tiền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ĐTĐ </a:t>
            </a:r>
            <a:r>
              <a:rPr sz="2000" b="1" dirty="0">
                <a:latin typeface="Arial"/>
                <a:cs typeface="Arial"/>
              </a:rPr>
              <a:t>ở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người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lớn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a)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Người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trưởng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thành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có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thừa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cân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hoặc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béo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30" dirty="0">
                <a:latin typeface="Microsoft Sans Serif"/>
                <a:cs typeface="Microsoft Sans Serif"/>
              </a:rPr>
              <a:t>phì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(BMI </a:t>
            </a:r>
            <a:r>
              <a:rPr sz="2000" spc="-70" dirty="0">
                <a:latin typeface="Microsoft Sans Serif"/>
                <a:cs typeface="Microsoft Sans Serif"/>
              </a:rPr>
              <a:t>≥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23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kg/m2)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và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Microsoft Sans Serif"/>
                <a:cs typeface="Microsoft Sans Serif"/>
              </a:rPr>
              <a:t>có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kèm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một trong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số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YTNC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sau: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Có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người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thân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đời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75" dirty="0">
                <a:latin typeface="Microsoft Sans Serif"/>
                <a:cs typeface="Microsoft Sans Serif"/>
              </a:rPr>
              <a:t>thứ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nhất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bố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mẹ,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anh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chị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ruột,</a:t>
            </a:r>
            <a:r>
              <a:rPr sz="2000" dirty="0">
                <a:latin typeface="Microsoft Sans Serif"/>
                <a:cs typeface="Microsoft Sans Serif"/>
              </a:rPr>
              <a:t> con</a:t>
            </a:r>
            <a:r>
              <a:rPr sz="2000" spc="-5" dirty="0">
                <a:latin typeface="Microsoft Sans Serif"/>
                <a:cs typeface="Microsoft Sans Serif"/>
              </a:rPr>
              <a:t> đẻ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)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bị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ĐTĐ</a:t>
            </a:r>
            <a:endParaRPr sz="2000">
              <a:latin typeface="Microsoft Sans Serif"/>
              <a:cs typeface="Microsoft Sans Serif"/>
            </a:endParaRPr>
          </a:p>
          <a:p>
            <a:pPr marL="161925" indent="-149860">
              <a:lnSpc>
                <a:spcPct val="100000"/>
              </a:lnSpc>
              <a:spcBef>
                <a:spcPts val="1200"/>
              </a:spcBef>
              <a:buChar char="-"/>
              <a:tabLst>
                <a:tab pos="162560" algn="l"/>
              </a:tabLst>
            </a:pPr>
            <a:r>
              <a:rPr sz="2000" dirty="0">
                <a:latin typeface="Microsoft Sans Serif"/>
                <a:cs typeface="Microsoft Sans Serif"/>
              </a:rPr>
              <a:t>TS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bệnh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tim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mạch do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100" dirty="0">
                <a:latin typeface="Microsoft Sans Serif"/>
                <a:cs typeface="Microsoft Sans Serif"/>
              </a:rPr>
              <a:t>xơ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vữa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mạch</a:t>
            </a:r>
            <a:endParaRPr sz="2000">
              <a:latin typeface="Microsoft Sans Serif"/>
              <a:cs typeface="Microsoft Sans Serif"/>
            </a:endParaRPr>
          </a:p>
          <a:p>
            <a:pPr marL="161925" indent="-149860">
              <a:lnSpc>
                <a:spcPct val="100000"/>
              </a:lnSpc>
              <a:spcBef>
                <a:spcPts val="1200"/>
              </a:spcBef>
              <a:buChar char="-"/>
              <a:tabLst>
                <a:tab pos="162560" algn="l"/>
              </a:tabLst>
            </a:pPr>
            <a:r>
              <a:rPr sz="2000" dirty="0">
                <a:latin typeface="Microsoft Sans Serif"/>
                <a:cs typeface="Microsoft Sans Serif"/>
              </a:rPr>
              <a:t>THA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(HA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≥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140/90 </a:t>
            </a:r>
            <a:r>
              <a:rPr sz="2000" dirty="0">
                <a:latin typeface="Microsoft Sans Serif"/>
                <a:cs typeface="Microsoft Sans Serif"/>
              </a:rPr>
              <a:t>mmHg,</a:t>
            </a:r>
            <a:r>
              <a:rPr sz="2000" spc="-5" dirty="0">
                <a:latin typeface="Microsoft Sans Serif"/>
                <a:cs typeface="Microsoft Sans Serif"/>
              </a:rPr>
              <a:t> hoặc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đang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điều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trị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THA)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HDL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cholesterol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&lt;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0,9mmol/L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và/hoặc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triglyceride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&gt;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2,8mmol/L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0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Phụ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110" dirty="0">
                <a:latin typeface="Microsoft Sans Serif"/>
                <a:cs typeface="Microsoft Sans Serif"/>
              </a:rPr>
              <a:t>nữ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bị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hội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chứng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buồng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45" dirty="0">
                <a:latin typeface="Microsoft Sans Serif"/>
                <a:cs typeface="Microsoft Sans Serif"/>
              </a:rPr>
              <a:t>trứng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đa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nang</a:t>
            </a:r>
            <a:endParaRPr sz="2000">
              <a:latin typeface="Microsoft Sans Serif"/>
              <a:cs typeface="Microsoft Sans Serif"/>
            </a:endParaRPr>
          </a:p>
          <a:p>
            <a:pPr marL="166370" indent="-154305">
              <a:lnSpc>
                <a:spcPct val="100000"/>
              </a:lnSpc>
              <a:spcBef>
                <a:spcPts val="1205"/>
              </a:spcBef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Ít </a:t>
            </a:r>
            <a:r>
              <a:rPr sz="2000" spc="-5" dirty="0">
                <a:latin typeface="Microsoft Sans Serif"/>
                <a:cs typeface="Microsoft Sans Serif"/>
              </a:rPr>
              <a:t>hoạt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động</a:t>
            </a:r>
            <a:r>
              <a:rPr sz="2000" dirty="0">
                <a:latin typeface="Microsoft Sans Serif"/>
                <a:cs typeface="Microsoft Sans Serif"/>
              </a:rPr>
              <a:t> thể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lực</a:t>
            </a:r>
            <a:endParaRPr sz="2000">
              <a:latin typeface="Microsoft Sans Serif"/>
              <a:cs typeface="Microsoft Sans Serif"/>
            </a:endParaRPr>
          </a:p>
          <a:p>
            <a:pPr marL="12700" marR="92075">
              <a:lnSpc>
                <a:spcPct val="150000"/>
              </a:lnSpc>
              <a:buChar char="-"/>
              <a:tabLst>
                <a:tab pos="167005" algn="l"/>
              </a:tabLst>
            </a:pPr>
            <a:r>
              <a:rPr sz="2000" dirty="0">
                <a:latin typeface="Microsoft Sans Serif"/>
                <a:cs typeface="Microsoft Sans Serif"/>
              </a:rPr>
              <a:t>Các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tình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trạng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LS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khác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liên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quan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với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kháng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insulin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(như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dấu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gai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đen: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acanthosis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nigricans).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1174495"/>
            <a:ext cx="781177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Khuyến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cáo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tầm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soát,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phát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hiện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ĐTĐ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hoặc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tiền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ĐTĐ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ở người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lớn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  <a:p>
            <a:pPr marL="308610" indent="-296545">
              <a:lnSpc>
                <a:spcPct val="100000"/>
              </a:lnSpc>
              <a:buAutoNum type="alphaLcParenR" startAt="2"/>
              <a:tabLst>
                <a:tab pos="30924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Phụ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110" dirty="0">
                <a:latin typeface="Microsoft Sans Serif"/>
                <a:cs typeface="Microsoft Sans Serif"/>
              </a:rPr>
              <a:t>nữ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đã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được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chẩn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đoán</a:t>
            </a:r>
            <a:r>
              <a:rPr sz="2000" dirty="0">
                <a:latin typeface="Microsoft Sans Serif"/>
                <a:cs typeface="Microsoft Sans Serif"/>
              </a:rPr>
              <a:t> ĐTĐ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thai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kỳ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cần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theo</a:t>
            </a:r>
            <a:r>
              <a:rPr sz="2000" spc="-5" dirty="0">
                <a:latin typeface="Microsoft Sans Serif"/>
                <a:cs typeface="Microsoft Sans Serif"/>
              </a:rPr>
              <a:t> dõi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lâu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dài,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XN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40" dirty="0">
                <a:latin typeface="Microsoft Sans Serif"/>
                <a:cs typeface="Microsoft Sans Serif"/>
              </a:rPr>
              <a:t>ít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Microsoft Sans Serif"/>
                <a:cs typeface="Microsoft Sans Serif"/>
              </a:rPr>
              <a:t>nhất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mỗi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năm.</a:t>
            </a:r>
            <a:endParaRPr sz="2000">
              <a:latin typeface="Microsoft Sans Serif"/>
              <a:cs typeface="Microsoft Sans Serif"/>
            </a:endParaRPr>
          </a:p>
          <a:p>
            <a:pPr marL="288290" indent="-276225">
              <a:lnSpc>
                <a:spcPct val="100000"/>
              </a:lnSpc>
              <a:spcBef>
                <a:spcPts val="1200"/>
              </a:spcBef>
              <a:buAutoNum type="alphaLcParenR" startAt="3"/>
              <a:tabLst>
                <a:tab pos="288925" algn="l"/>
              </a:tabLst>
            </a:pPr>
            <a:r>
              <a:rPr sz="2000" dirty="0">
                <a:latin typeface="Microsoft Sans Serif"/>
                <a:cs typeface="Microsoft Sans Serif"/>
              </a:rPr>
              <a:t>Tất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cả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mọi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người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114" dirty="0">
                <a:latin typeface="Microsoft Sans Serif"/>
                <a:cs typeface="Microsoft Sans Serif"/>
              </a:rPr>
              <a:t>từ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45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tuổi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trở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lên</a:t>
            </a:r>
            <a:endParaRPr sz="2000">
              <a:latin typeface="Microsoft Sans Serif"/>
              <a:cs typeface="Microsoft Sans Serif"/>
            </a:endParaRPr>
          </a:p>
          <a:p>
            <a:pPr marL="308610" indent="-296545">
              <a:lnSpc>
                <a:spcPct val="100000"/>
              </a:lnSpc>
              <a:spcBef>
                <a:spcPts val="1200"/>
              </a:spcBef>
              <a:buAutoNum type="alphaLcParenR" startAt="3"/>
              <a:tabLst>
                <a:tab pos="309245" algn="l"/>
              </a:tabLst>
            </a:pPr>
            <a:r>
              <a:rPr sz="2000" dirty="0">
                <a:latin typeface="Microsoft Sans Serif"/>
                <a:cs typeface="Microsoft Sans Serif"/>
              </a:rPr>
              <a:t>Nếu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kết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quả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20" dirty="0">
                <a:latin typeface="Microsoft Sans Serif"/>
                <a:cs typeface="Microsoft Sans Serif"/>
              </a:rPr>
              <a:t>bình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60" dirty="0">
                <a:latin typeface="Microsoft Sans Serif"/>
                <a:cs typeface="Microsoft Sans Serif"/>
              </a:rPr>
              <a:t>thường,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XN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sẽ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80" dirty="0">
                <a:latin typeface="Microsoft Sans Serif"/>
                <a:cs typeface="Microsoft Sans Serif"/>
              </a:rPr>
              <a:t>được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làm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lại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trong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vòng</a:t>
            </a:r>
            <a:r>
              <a:rPr sz="2000" spc="5" dirty="0">
                <a:latin typeface="Microsoft Sans Serif"/>
                <a:cs typeface="Microsoft Sans Serif"/>
              </a:rPr>
              <a:t> 1-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-5" dirty="0">
                <a:latin typeface="Microsoft Sans Serif"/>
                <a:cs typeface="Microsoft Sans Serif"/>
              </a:rPr>
              <a:t>năm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sau </a:t>
            </a:r>
            <a:r>
              <a:rPr sz="2000" spc="-5" dirty="0">
                <a:latin typeface="Microsoft Sans Serif"/>
                <a:cs typeface="Microsoft Sans Serif"/>
              </a:rPr>
              <a:t>hoặc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ngắn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65" dirty="0">
                <a:latin typeface="Microsoft Sans Serif"/>
                <a:cs typeface="Microsoft Sans Serif"/>
              </a:rPr>
              <a:t>hơn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tùy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theo</a:t>
            </a:r>
            <a:r>
              <a:rPr sz="2000" dirty="0">
                <a:latin typeface="Microsoft Sans Serif"/>
                <a:cs typeface="Microsoft Sans Serif"/>
              </a:rPr>
              <a:t> kết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quả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ban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đầu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và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các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YTNC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2706</Words>
  <Application>Microsoft Office PowerPoint</Application>
  <PresentationFormat>On-screen Show (4:3)</PresentationFormat>
  <Paragraphs>365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Microsoft Sans Serif</vt:lpstr>
      <vt:lpstr>Times New Roman</vt:lpstr>
      <vt:lpstr>Verdana</vt:lpstr>
      <vt:lpstr>Wingdings</vt:lpstr>
      <vt:lpstr>Office Theme</vt:lpstr>
      <vt:lpstr>PowerPoint Presentation</vt:lpstr>
      <vt:lpstr>ĐỊNH NGHĨA ĐÁI THÁO ĐƯỜNG</vt:lpstr>
      <vt:lpstr>PowerPoint Presentation</vt:lpstr>
      <vt:lpstr>PowerPoint Presentation</vt:lpstr>
      <vt:lpstr>PowerPoint Presentation</vt:lpstr>
      <vt:lpstr>CHẨN ĐOÁN ĐÁI THÁO ĐƯỜNG</vt:lpstr>
      <vt:lpstr>PowerPoint Presentation</vt:lpstr>
      <vt:lpstr>PowerPoint Presentation</vt:lpstr>
      <vt:lpstr>PowerPoint Presentation</vt:lpstr>
      <vt:lpstr>CHẨN ĐOÁN ĐÁI THÁO ĐƯỜNG</vt:lpstr>
      <vt:lpstr>PowerPoint Presentation</vt:lpstr>
      <vt:lpstr>ĐIỀU TRỊ ĐÁI THÁO ĐƯỜNG</vt:lpstr>
      <vt:lpstr>ĐIỀU TRỊ ĐÁI THÁO ĐƯỜNG</vt:lpstr>
      <vt:lpstr>Mục tiêu ĐT cho BN ĐTĐ ở người trưởng thành, không có thai</vt:lpstr>
      <vt:lpstr>Mục tiêu điều trị đái tháo đường ở người cao tuổi</vt:lpstr>
      <vt:lpstr>PowerPoint Presentation</vt:lpstr>
      <vt:lpstr>PowerPoint Presentation</vt:lpstr>
      <vt:lpstr>PowerPoint Presentation</vt:lpstr>
      <vt:lpstr>Kiểm tra hiệu quả điều trị</vt:lpstr>
      <vt:lpstr>Kế hoạch điều trị toàn diện</vt:lpstr>
      <vt:lpstr>HOẠT ĐỘNG THỂ LỰC</vt:lpstr>
      <vt:lpstr>HOẠT ĐỘNG THỂ LỰC</vt:lpstr>
      <vt:lpstr>HOẠT ĐỘNG THỂ LỰC</vt:lpstr>
      <vt:lpstr>HOẠT ĐỘNG THỂ LỰC</vt:lpstr>
      <vt:lpstr>DINH DƯỠNG BỆNH ĐÁI THÁO ĐƯỜNG</vt:lpstr>
      <vt:lpstr>PowerPoint Presentation</vt:lpstr>
      <vt:lpstr>BN đái tháo đường khó tuân thủ chế độ ăn</vt:lpstr>
      <vt:lpstr>Tỷ lệ suy dinh dưỡng cao ở người bệnh đái tháo đường</vt:lpstr>
      <vt:lpstr>NGUỒN CUNG CẤP NĂNG LƯỢNG</vt:lpstr>
      <vt:lpstr>PowerPoint Presentation</vt:lpstr>
      <vt:lpstr>1. Chất bột đường (Glucid):</vt:lpstr>
      <vt:lpstr>Hàm lượng đường: là chỉ số về số lượng đường chứa trong thực phẩm.  Chỉ số đường huyết (Glucose index): là khả năng làm tăng ĐH của một  loại thực phẩm sau khi ăn (chất lượng đường).</vt:lpstr>
      <vt:lpstr>Bảng chỉ số đường huyết một số thực phẩm</vt:lpstr>
      <vt:lpstr>Bảng chỉ số đường huyết một số thực phẩm</vt:lpstr>
      <vt:lpstr>Bảng chỉ số đường huyết một số thực phẩm</vt:lpstr>
      <vt:lpstr>Chỉ số đường huyết của thực phẩm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 1400kcal</vt:lpstr>
      <vt:lpstr>2. Chất béo (Lipid):</vt:lpstr>
      <vt:lpstr>3. Chất đạm (Protein):</vt:lpstr>
      <vt:lpstr>4. Vi chất dinh dưỡng: vitamin và muối khoáng</vt:lpstr>
      <vt:lpstr>PowerPoint Presentation</vt:lpstr>
      <vt:lpstr>Cơ cấu bữa ăn: cần cá nhân hóa</vt:lpstr>
      <vt:lpstr>Sử dụng bữa phụ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</cp:revision>
  <dcterms:created xsi:type="dcterms:W3CDTF">2023-10-11T08:02:35Z</dcterms:created>
  <dcterms:modified xsi:type="dcterms:W3CDTF">2023-10-31T03:43:20Z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2023-10-11T00:00:00Z</vt:filetime>
  </property>
</Properties>
</file>